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png" ContentType="image/png"/>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handoutMasterIdLst>
    <p:handoutMasterId r:id="rId58"/>
  </p:handoutMasterIdLst>
  <p:sldIdLst>
    <p:sldId id="423" r:id="rId5"/>
    <p:sldId id="424" r:id="rId6"/>
    <p:sldId id="425" r:id="rId7"/>
    <p:sldId id="426" r:id="rId8"/>
    <p:sldId id="427" r:id="rId9"/>
    <p:sldId id="498" r:id="rId10"/>
    <p:sldId id="428" r:id="rId11"/>
    <p:sldId id="429" r:id="rId12"/>
    <p:sldId id="430" r:id="rId13"/>
    <p:sldId id="495" r:id="rId14"/>
    <p:sldId id="431" r:id="rId15"/>
    <p:sldId id="432" r:id="rId16"/>
    <p:sldId id="496" r:id="rId17"/>
    <p:sldId id="433" r:id="rId18"/>
    <p:sldId id="435" r:id="rId19"/>
    <p:sldId id="482" r:id="rId20"/>
    <p:sldId id="484" r:id="rId21"/>
    <p:sldId id="483" r:id="rId22"/>
    <p:sldId id="485" r:id="rId23"/>
    <p:sldId id="481" r:id="rId24"/>
    <p:sldId id="436" r:id="rId25"/>
    <p:sldId id="437" r:id="rId26"/>
    <p:sldId id="438" r:id="rId27"/>
    <p:sldId id="440" r:id="rId28"/>
    <p:sldId id="486" r:id="rId29"/>
    <p:sldId id="441" r:id="rId30"/>
    <p:sldId id="472" r:id="rId31"/>
    <p:sldId id="442" r:id="rId32"/>
    <p:sldId id="443" r:id="rId33"/>
    <p:sldId id="444" r:id="rId34"/>
    <p:sldId id="499" r:id="rId35"/>
    <p:sldId id="446" r:id="rId36"/>
    <p:sldId id="488" r:id="rId37"/>
    <p:sldId id="491" r:id="rId38"/>
    <p:sldId id="447" r:id="rId39"/>
    <p:sldId id="489" r:id="rId40"/>
    <p:sldId id="492" r:id="rId41"/>
    <p:sldId id="487" r:id="rId42"/>
    <p:sldId id="500" r:id="rId43"/>
    <p:sldId id="501" r:id="rId44"/>
    <p:sldId id="502" r:id="rId45"/>
    <p:sldId id="451" r:id="rId46"/>
    <p:sldId id="503" r:id="rId47"/>
    <p:sldId id="457" r:id="rId48"/>
    <p:sldId id="453" r:id="rId49"/>
    <p:sldId id="455" r:id="rId50"/>
    <p:sldId id="456" r:id="rId51"/>
    <p:sldId id="268" r:id="rId52"/>
    <p:sldId id="466" r:id="rId53"/>
    <p:sldId id="421" r:id="rId54"/>
    <p:sldId id="271" r:id="rId55"/>
    <p:sldId id="272" r:id="rId5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tion 2: Two Content" id="{6D3B58F3-A26D-40E7-BFCC-4A7718A881CD}">
          <p14:sldIdLst>
            <p14:sldId id="423"/>
            <p14:sldId id="424"/>
            <p14:sldId id="425"/>
            <p14:sldId id="426"/>
            <p14:sldId id="427"/>
            <p14:sldId id="498"/>
            <p14:sldId id="428"/>
            <p14:sldId id="429"/>
            <p14:sldId id="430"/>
            <p14:sldId id="495"/>
            <p14:sldId id="431"/>
            <p14:sldId id="432"/>
            <p14:sldId id="496"/>
            <p14:sldId id="433"/>
            <p14:sldId id="435"/>
            <p14:sldId id="482"/>
            <p14:sldId id="484"/>
            <p14:sldId id="483"/>
            <p14:sldId id="485"/>
            <p14:sldId id="481"/>
            <p14:sldId id="436"/>
            <p14:sldId id="437"/>
            <p14:sldId id="438"/>
            <p14:sldId id="440"/>
            <p14:sldId id="486"/>
            <p14:sldId id="441"/>
            <p14:sldId id="472"/>
            <p14:sldId id="442"/>
            <p14:sldId id="443"/>
            <p14:sldId id="444"/>
            <p14:sldId id="499"/>
            <p14:sldId id="446"/>
            <p14:sldId id="488"/>
            <p14:sldId id="491"/>
            <p14:sldId id="447"/>
            <p14:sldId id="489"/>
            <p14:sldId id="492"/>
            <p14:sldId id="487"/>
            <p14:sldId id="500"/>
            <p14:sldId id="501"/>
            <p14:sldId id="502"/>
            <p14:sldId id="451"/>
            <p14:sldId id="503"/>
            <p14:sldId id="457"/>
            <p14:sldId id="453"/>
            <p14:sldId id="455"/>
            <p14:sldId id="456"/>
            <p14:sldId id="268"/>
            <p14:sldId id="466"/>
            <p14:sldId id="421"/>
            <p14:sldId id="271"/>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47" autoAdjust="0"/>
    <p:restoredTop sz="96291" autoAdjust="0"/>
  </p:normalViewPr>
  <p:slideViewPr>
    <p:cSldViewPr snapToGrid="0">
      <p:cViewPr varScale="1">
        <p:scale>
          <a:sx n="122" d="100"/>
          <a:sy n="122" d="100"/>
        </p:scale>
        <p:origin x="408" y="160"/>
      </p:cViewPr>
      <p:guideLst/>
    </p:cSldViewPr>
  </p:slideViewPr>
  <p:notesTextViewPr>
    <p:cViewPr>
      <p:scale>
        <a:sx n="3" d="2"/>
        <a:sy n="3" d="2"/>
      </p:scale>
      <p:origin x="0" y="0"/>
    </p:cViewPr>
  </p:notesTextViewPr>
  <p:notesViewPr>
    <p:cSldViewPr snapToGrid="0">
      <p:cViewPr varScale="1">
        <p:scale>
          <a:sx n="87" d="100"/>
          <a:sy n="87" d="100"/>
        </p:scale>
        <p:origin x="19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esProps" Target="presProp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4DFD59-B87D-4CB9-AA93-540A9837E0FB}"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A6BD053B-FAC3-46AA-8F5B-B50299B5CB03}">
      <dgm:prSet phldrT="[Text]"/>
      <dgm:spPr/>
      <dgm:t>
        <a:bodyPr/>
        <a:lstStyle/>
        <a:p>
          <a:r>
            <a:rPr lang="en-US" dirty="0" smtClean="0"/>
            <a:t>Transition Planning</a:t>
          </a:r>
          <a:endParaRPr lang="en-US" dirty="0"/>
        </a:p>
      </dgm:t>
    </dgm:pt>
    <dgm:pt modelId="{4D194A18-2472-4483-BD2C-8D6EE3D56C53}" type="parTrans" cxnId="{366DA7FB-D555-4B98-A008-38D7C6125613}">
      <dgm:prSet/>
      <dgm:spPr/>
      <dgm:t>
        <a:bodyPr/>
        <a:lstStyle/>
        <a:p>
          <a:endParaRPr lang="en-US"/>
        </a:p>
      </dgm:t>
    </dgm:pt>
    <dgm:pt modelId="{E320D1D9-E088-4A1B-B5A0-8E2238088AB6}" type="sibTrans" cxnId="{366DA7FB-D555-4B98-A008-38D7C6125613}">
      <dgm:prSet/>
      <dgm:spPr/>
      <dgm:t>
        <a:bodyPr/>
        <a:lstStyle/>
        <a:p>
          <a:endParaRPr lang="en-US"/>
        </a:p>
      </dgm:t>
    </dgm:pt>
    <dgm:pt modelId="{15F6F5B7-1438-4AC4-B1B9-43849915DC33}">
      <dgm:prSet phldrT="[Text]"/>
      <dgm:spPr/>
      <dgm:t>
        <a:bodyPr/>
        <a:lstStyle/>
        <a:p>
          <a:r>
            <a:rPr lang="en-US" dirty="0" smtClean="0"/>
            <a:t>Assess</a:t>
          </a:r>
          <a:endParaRPr lang="en-US" dirty="0"/>
        </a:p>
      </dgm:t>
    </dgm:pt>
    <dgm:pt modelId="{FED6EFF7-9E65-46A8-A78F-389C6BDB4E18}" type="parTrans" cxnId="{30DD976A-50C6-426B-BFD8-436EC787F345}">
      <dgm:prSet/>
      <dgm:spPr/>
      <dgm:t>
        <a:bodyPr/>
        <a:lstStyle/>
        <a:p>
          <a:endParaRPr lang="en-US"/>
        </a:p>
      </dgm:t>
    </dgm:pt>
    <dgm:pt modelId="{7088A860-A657-444F-8590-854D02A17F6A}" type="sibTrans" cxnId="{30DD976A-50C6-426B-BFD8-436EC787F345}">
      <dgm:prSet/>
      <dgm:spPr/>
      <dgm:t>
        <a:bodyPr/>
        <a:lstStyle/>
        <a:p>
          <a:endParaRPr lang="en-US"/>
        </a:p>
      </dgm:t>
    </dgm:pt>
    <dgm:pt modelId="{B8A2C1EA-1180-4AAE-B2CB-FD698C91B627}">
      <dgm:prSet phldrT="[Text]"/>
      <dgm:spPr/>
      <dgm:t>
        <a:bodyPr/>
        <a:lstStyle/>
        <a:p>
          <a:r>
            <a:rPr lang="en-US" dirty="0" smtClean="0"/>
            <a:t>Plan</a:t>
          </a:r>
          <a:endParaRPr lang="en-US" dirty="0"/>
        </a:p>
      </dgm:t>
    </dgm:pt>
    <dgm:pt modelId="{D1A77E50-ADDE-4491-8D45-A2A7EECB6CF4}" type="parTrans" cxnId="{AAE2B34F-F072-43E4-BB82-E577590211CC}">
      <dgm:prSet/>
      <dgm:spPr/>
      <dgm:t>
        <a:bodyPr/>
        <a:lstStyle/>
        <a:p>
          <a:endParaRPr lang="en-US"/>
        </a:p>
      </dgm:t>
    </dgm:pt>
    <dgm:pt modelId="{D363C4FD-617B-47F2-82DC-CCC831682728}" type="sibTrans" cxnId="{AAE2B34F-F072-43E4-BB82-E577590211CC}">
      <dgm:prSet/>
      <dgm:spPr/>
      <dgm:t>
        <a:bodyPr/>
        <a:lstStyle/>
        <a:p>
          <a:endParaRPr lang="en-US"/>
        </a:p>
      </dgm:t>
    </dgm:pt>
    <dgm:pt modelId="{FD456E04-28E6-4E90-8AF5-EAEB9A26092E}">
      <dgm:prSet phldrT="[Text]"/>
      <dgm:spPr/>
      <dgm:t>
        <a:bodyPr/>
        <a:lstStyle/>
        <a:p>
          <a:r>
            <a:rPr lang="en-US" dirty="0" smtClean="0"/>
            <a:t>Instruct</a:t>
          </a:r>
          <a:endParaRPr lang="en-US" dirty="0"/>
        </a:p>
      </dgm:t>
    </dgm:pt>
    <dgm:pt modelId="{501BE36C-5122-4ABB-816B-07B2FAA08627}" type="parTrans" cxnId="{06C5D043-C6F7-400F-952C-53C6660A0DAA}">
      <dgm:prSet/>
      <dgm:spPr/>
      <dgm:t>
        <a:bodyPr/>
        <a:lstStyle/>
        <a:p>
          <a:endParaRPr lang="en-US"/>
        </a:p>
      </dgm:t>
    </dgm:pt>
    <dgm:pt modelId="{C3F10679-8956-44F9-8D3E-838801675C92}" type="sibTrans" cxnId="{06C5D043-C6F7-400F-952C-53C6660A0DAA}">
      <dgm:prSet/>
      <dgm:spPr/>
      <dgm:t>
        <a:bodyPr/>
        <a:lstStyle/>
        <a:p>
          <a:endParaRPr lang="en-US"/>
        </a:p>
      </dgm:t>
    </dgm:pt>
    <dgm:pt modelId="{D90E8EB2-DD5C-474E-BD29-F5C9A837AA8A}">
      <dgm:prSet phldrT="[Text]"/>
      <dgm:spPr/>
      <dgm:t>
        <a:bodyPr/>
        <a:lstStyle/>
        <a:p>
          <a:r>
            <a:rPr lang="en-US" dirty="0" smtClean="0"/>
            <a:t>Evaluate</a:t>
          </a:r>
          <a:endParaRPr lang="en-US" dirty="0"/>
        </a:p>
      </dgm:t>
    </dgm:pt>
    <dgm:pt modelId="{1F6C27A9-B078-44DE-9320-FA74ED8692B6}" type="parTrans" cxnId="{6062A4C0-AFA6-4292-9969-C0331BF31EDD}">
      <dgm:prSet/>
      <dgm:spPr/>
      <dgm:t>
        <a:bodyPr/>
        <a:lstStyle/>
        <a:p>
          <a:endParaRPr lang="en-US"/>
        </a:p>
      </dgm:t>
    </dgm:pt>
    <dgm:pt modelId="{72DE8E62-3859-4C0A-AA58-2C4088CF3B77}" type="sibTrans" cxnId="{6062A4C0-AFA6-4292-9969-C0331BF31EDD}">
      <dgm:prSet/>
      <dgm:spPr/>
      <dgm:t>
        <a:bodyPr/>
        <a:lstStyle/>
        <a:p>
          <a:endParaRPr lang="en-US"/>
        </a:p>
      </dgm:t>
    </dgm:pt>
    <dgm:pt modelId="{AFCE33B1-5BD1-469D-84E4-B52F2E662383}" type="pres">
      <dgm:prSet presAssocID="{954DFD59-B87D-4CB9-AA93-540A9837E0FB}" presName="Name0" presStyleCnt="0">
        <dgm:presLayoutVars>
          <dgm:chMax val="1"/>
          <dgm:dir/>
          <dgm:animLvl val="ctr"/>
          <dgm:resizeHandles val="exact"/>
        </dgm:presLayoutVars>
      </dgm:prSet>
      <dgm:spPr/>
      <dgm:t>
        <a:bodyPr/>
        <a:lstStyle/>
        <a:p>
          <a:endParaRPr lang="en-US"/>
        </a:p>
      </dgm:t>
    </dgm:pt>
    <dgm:pt modelId="{75C7AFCA-F040-49B9-A9C7-147B1116AA92}" type="pres">
      <dgm:prSet presAssocID="{A6BD053B-FAC3-46AA-8F5B-B50299B5CB03}" presName="centerShape" presStyleLbl="node0" presStyleIdx="0" presStyleCnt="1"/>
      <dgm:spPr/>
      <dgm:t>
        <a:bodyPr/>
        <a:lstStyle/>
        <a:p>
          <a:endParaRPr lang="en-US"/>
        </a:p>
      </dgm:t>
    </dgm:pt>
    <dgm:pt modelId="{D19B234E-55AE-4F7F-979C-0466D2430F31}" type="pres">
      <dgm:prSet presAssocID="{15F6F5B7-1438-4AC4-B1B9-43849915DC33}" presName="node" presStyleLbl="node1" presStyleIdx="0" presStyleCnt="4">
        <dgm:presLayoutVars>
          <dgm:bulletEnabled val="1"/>
        </dgm:presLayoutVars>
      </dgm:prSet>
      <dgm:spPr/>
      <dgm:t>
        <a:bodyPr/>
        <a:lstStyle/>
        <a:p>
          <a:endParaRPr lang="en-US"/>
        </a:p>
      </dgm:t>
    </dgm:pt>
    <dgm:pt modelId="{12C28365-1DFB-486B-8C7F-92F1DA70631D}" type="pres">
      <dgm:prSet presAssocID="{15F6F5B7-1438-4AC4-B1B9-43849915DC33}" presName="dummy" presStyleCnt="0"/>
      <dgm:spPr/>
    </dgm:pt>
    <dgm:pt modelId="{7F57F602-A737-4AA8-AE05-4DDB25A9633D}" type="pres">
      <dgm:prSet presAssocID="{7088A860-A657-444F-8590-854D02A17F6A}" presName="sibTrans" presStyleLbl="sibTrans2D1" presStyleIdx="0" presStyleCnt="4"/>
      <dgm:spPr/>
      <dgm:t>
        <a:bodyPr/>
        <a:lstStyle/>
        <a:p>
          <a:endParaRPr lang="en-US"/>
        </a:p>
      </dgm:t>
    </dgm:pt>
    <dgm:pt modelId="{FCE7CA96-9F1B-47FD-AEDD-EAF35861A06A}" type="pres">
      <dgm:prSet presAssocID="{B8A2C1EA-1180-4AAE-B2CB-FD698C91B627}" presName="node" presStyleLbl="node1" presStyleIdx="1" presStyleCnt="4">
        <dgm:presLayoutVars>
          <dgm:bulletEnabled val="1"/>
        </dgm:presLayoutVars>
      </dgm:prSet>
      <dgm:spPr/>
      <dgm:t>
        <a:bodyPr/>
        <a:lstStyle/>
        <a:p>
          <a:endParaRPr lang="en-US"/>
        </a:p>
      </dgm:t>
    </dgm:pt>
    <dgm:pt modelId="{3313DF06-4DF1-41FC-9D68-FE38D6A6F58E}" type="pres">
      <dgm:prSet presAssocID="{B8A2C1EA-1180-4AAE-B2CB-FD698C91B627}" presName="dummy" presStyleCnt="0"/>
      <dgm:spPr/>
    </dgm:pt>
    <dgm:pt modelId="{29D56325-41DE-4202-A985-F32BD77B23E9}" type="pres">
      <dgm:prSet presAssocID="{D363C4FD-617B-47F2-82DC-CCC831682728}" presName="sibTrans" presStyleLbl="sibTrans2D1" presStyleIdx="1" presStyleCnt="4"/>
      <dgm:spPr/>
      <dgm:t>
        <a:bodyPr/>
        <a:lstStyle/>
        <a:p>
          <a:endParaRPr lang="en-US"/>
        </a:p>
      </dgm:t>
    </dgm:pt>
    <dgm:pt modelId="{63D182A1-456B-48D5-A57C-AAC9AC3B9F3B}" type="pres">
      <dgm:prSet presAssocID="{FD456E04-28E6-4E90-8AF5-EAEB9A26092E}" presName="node" presStyleLbl="node1" presStyleIdx="2" presStyleCnt="4">
        <dgm:presLayoutVars>
          <dgm:bulletEnabled val="1"/>
        </dgm:presLayoutVars>
      </dgm:prSet>
      <dgm:spPr/>
      <dgm:t>
        <a:bodyPr/>
        <a:lstStyle/>
        <a:p>
          <a:endParaRPr lang="en-US"/>
        </a:p>
      </dgm:t>
    </dgm:pt>
    <dgm:pt modelId="{21D9A489-A99C-40CE-BC79-C98D98D2B6AB}" type="pres">
      <dgm:prSet presAssocID="{FD456E04-28E6-4E90-8AF5-EAEB9A26092E}" presName="dummy" presStyleCnt="0"/>
      <dgm:spPr/>
    </dgm:pt>
    <dgm:pt modelId="{68644D79-DA52-4BF5-AD04-7C68560952CE}" type="pres">
      <dgm:prSet presAssocID="{C3F10679-8956-44F9-8D3E-838801675C92}" presName="sibTrans" presStyleLbl="sibTrans2D1" presStyleIdx="2" presStyleCnt="4"/>
      <dgm:spPr/>
      <dgm:t>
        <a:bodyPr/>
        <a:lstStyle/>
        <a:p>
          <a:endParaRPr lang="en-US"/>
        </a:p>
      </dgm:t>
    </dgm:pt>
    <dgm:pt modelId="{1C4F1399-3143-41F9-88CE-07EDC57DDEAB}" type="pres">
      <dgm:prSet presAssocID="{D90E8EB2-DD5C-474E-BD29-F5C9A837AA8A}" presName="node" presStyleLbl="node1" presStyleIdx="3" presStyleCnt="4">
        <dgm:presLayoutVars>
          <dgm:bulletEnabled val="1"/>
        </dgm:presLayoutVars>
      </dgm:prSet>
      <dgm:spPr/>
      <dgm:t>
        <a:bodyPr/>
        <a:lstStyle/>
        <a:p>
          <a:endParaRPr lang="en-US"/>
        </a:p>
      </dgm:t>
    </dgm:pt>
    <dgm:pt modelId="{6C9906FE-745A-4270-9F3E-7D4A8FE2EFA5}" type="pres">
      <dgm:prSet presAssocID="{D90E8EB2-DD5C-474E-BD29-F5C9A837AA8A}" presName="dummy" presStyleCnt="0"/>
      <dgm:spPr/>
    </dgm:pt>
    <dgm:pt modelId="{30A2437A-CF57-4FF5-8F57-F13FA56986D7}" type="pres">
      <dgm:prSet presAssocID="{72DE8E62-3859-4C0A-AA58-2C4088CF3B77}" presName="sibTrans" presStyleLbl="sibTrans2D1" presStyleIdx="3" presStyleCnt="4"/>
      <dgm:spPr/>
      <dgm:t>
        <a:bodyPr/>
        <a:lstStyle/>
        <a:p>
          <a:endParaRPr lang="en-US"/>
        </a:p>
      </dgm:t>
    </dgm:pt>
  </dgm:ptLst>
  <dgm:cxnLst>
    <dgm:cxn modelId="{30DD976A-50C6-426B-BFD8-436EC787F345}" srcId="{A6BD053B-FAC3-46AA-8F5B-B50299B5CB03}" destId="{15F6F5B7-1438-4AC4-B1B9-43849915DC33}" srcOrd="0" destOrd="0" parTransId="{FED6EFF7-9E65-46A8-A78F-389C6BDB4E18}" sibTransId="{7088A860-A657-444F-8590-854D02A17F6A}"/>
    <dgm:cxn modelId="{6062A4C0-AFA6-4292-9969-C0331BF31EDD}" srcId="{A6BD053B-FAC3-46AA-8F5B-B50299B5CB03}" destId="{D90E8EB2-DD5C-474E-BD29-F5C9A837AA8A}" srcOrd="3" destOrd="0" parTransId="{1F6C27A9-B078-44DE-9320-FA74ED8692B6}" sibTransId="{72DE8E62-3859-4C0A-AA58-2C4088CF3B77}"/>
    <dgm:cxn modelId="{06C5D043-C6F7-400F-952C-53C6660A0DAA}" srcId="{A6BD053B-FAC3-46AA-8F5B-B50299B5CB03}" destId="{FD456E04-28E6-4E90-8AF5-EAEB9A26092E}" srcOrd="2" destOrd="0" parTransId="{501BE36C-5122-4ABB-816B-07B2FAA08627}" sibTransId="{C3F10679-8956-44F9-8D3E-838801675C92}"/>
    <dgm:cxn modelId="{366DA7FB-D555-4B98-A008-38D7C6125613}" srcId="{954DFD59-B87D-4CB9-AA93-540A9837E0FB}" destId="{A6BD053B-FAC3-46AA-8F5B-B50299B5CB03}" srcOrd="0" destOrd="0" parTransId="{4D194A18-2472-4483-BD2C-8D6EE3D56C53}" sibTransId="{E320D1D9-E088-4A1B-B5A0-8E2238088AB6}"/>
    <dgm:cxn modelId="{FB5FC308-C36C-4857-A681-3C0F471D3709}" type="presOf" srcId="{C3F10679-8956-44F9-8D3E-838801675C92}" destId="{68644D79-DA52-4BF5-AD04-7C68560952CE}" srcOrd="0" destOrd="0" presId="urn:microsoft.com/office/officeart/2005/8/layout/radial6"/>
    <dgm:cxn modelId="{9E7694F8-E9C8-4F04-86CF-3A264A9D4596}" type="presOf" srcId="{72DE8E62-3859-4C0A-AA58-2C4088CF3B77}" destId="{30A2437A-CF57-4FF5-8F57-F13FA56986D7}" srcOrd="0" destOrd="0" presId="urn:microsoft.com/office/officeart/2005/8/layout/radial6"/>
    <dgm:cxn modelId="{E52BA7A5-3FEB-4235-8583-905FE35EFF0F}" type="presOf" srcId="{D363C4FD-617B-47F2-82DC-CCC831682728}" destId="{29D56325-41DE-4202-A985-F32BD77B23E9}" srcOrd="0" destOrd="0" presId="urn:microsoft.com/office/officeart/2005/8/layout/radial6"/>
    <dgm:cxn modelId="{95DEBFC1-A2CF-44FB-B063-C2F7F7FEEB7F}" type="presOf" srcId="{D90E8EB2-DD5C-474E-BD29-F5C9A837AA8A}" destId="{1C4F1399-3143-41F9-88CE-07EDC57DDEAB}" srcOrd="0" destOrd="0" presId="urn:microsoft.com/office/officeart/2005/8/layout/radial6"/>
    <dgm:cxn modelId="{2B1402A4-C23A-4BAB-9ACF-01C1E1569240}" type="presOf" srcId="{A6BD053B-FAC3-46AA-8F5B-B50299B5CB03}" destId="{75C7AFCA-F040-49B9-A9C7-147B1116AA92}" srcOrd="0" destOrd="0" presId="urn:microsoft.com/office/officeart/2005/8/layout/radial6"/>
    <dgm:cxn modelId="{B2092977-2E8B-4761-9B4E-FBEF6779B1EE}" type="presOf" srcId="{954DFD59-B87D-4CB9-AA93-540A9837E0FB}" destId="{AFCE33B1-5BD1-469D-84E4-B52F2E662383}" srcOrd="0" destOrd="0" presId="urn:microsoft.com/office/officeart/2005/8/layout/radial6"/>
    <dgm:cxn modelId="{A85216B9-4F99-46CD-BE3C-0AC6EE11D3C4}" type="presOf" srcId="{7088A860-A657-444F-8590-854D02A17F6A}" destId="{7F57F602-A737-4AA8-AE05-4DDB25A9633D}" srcOrd="0" destOrd="0" presId="urn:microsoft.com/office/officeart/2005/8/layout/radial6"/>
    <dgm:cxn modelId="{CC60E110-C806-4EC0-A569-1635DE9ECB83}" type="presOf" srcId="{B8A2C1EA-1180-4AAE-B2CB-FD698C91B627}" destId="{FCE7CA96-9F1B-47FD-AEDD-EAF35861A06A}" srcOrd="0" destOrd="0" presId="urn:microsoft.com/office/officeart/2005/8/layout/radial6"/>
    <dgm:cxn modelId="{C1326800-CCD9-4793-8C53-46C3A82CB25C}" type="presOf" srcId="{FD456E04-28E6-4E90-8AF5-EAEB9A26092E}" destId="{63D182A1-456B-48D5-A57C-AAC9AC3B9F3B}" srcOrd="0" destOrd="0" presId="urn:microsoft.com/office/officeart/2005/8/layout/radial6"/>
    <dgm:cxn modelId="{AAE2B34F-F072-43E4-BB82-E577590211CC}" srcId="{A6BD053B-FAC3-46AA-8F5B-B50299B5CB03}" destId="{B8A2C1EA-1180-4AAE-B2CB-FD698C91B627}" srcOrd="1" destOrd="0" parTransId="{D1A77E50-ADDE-4491-8D45-A2A7EECB6CF4}" sibTransId="{D363C4FD-617B-47F2-82DC-CCC831682728}"/>
    <dgm:cxn modelId="{91B72216-860B-4A10-ABB0-4B8517CC03F3}" type="presOf" srcId="{15F6F5B7-1438-4AC4-B1B9-43849915DC33}" destId="{D19B234E-55AE-4F7F-979C-0466D2430F31}" srcOrd="0" destOrd="0" presId="urn:microsoft.com/office/officeart/2005/8/layout/radial6"/>
    <dgm:cxn modelId="{F1533434-1B3A-4A4A-BE20-0515D876021D}" type="presParOf" srcId="{AFCE33B1-5BD1-469D-84E4-B52F2E662383}" destId="{75C7AFCA-F040-49B9-A9C7-147B1116AA92}" srcOrd="0" destOrd="0" presId="urn:microsoft.com/office/officeart/2005/8/layout/radial6"/>
    <dgm:cxn modelId="{7EAEE8DA-CE34-4E30-A04E-AAD24946235F}" type="presParOf" srcId="{AFCE33B1-5BD1-469D-84E4-B52F2E662383}" destId="{D19B234E-55AE-4F7F-979C-0466D2430F31}" srcOrd="1" destOrd="0" presId="urn:microsoft.com/office/officeart/2005/8/layout/radial6"/>
    <dgm:cxn modelId="{BC4E7614-741D-449B-A981-52EF7B0E5D24}" type="presParOf" srcId="{AFCE33B1-5BD1-469D-84E4-B52F2E662383}" destId="{12C28365-1DFB-486B-8C7F-92F1DA70631D}" srcOrd="2" destOrd="0" presId="urn:microsoft.com/office/officeart/2005/8/layout/radial6"/>
    <dgm:cxn modelId="{17414649-DC7D-434D-9575-BB6BCB45AF73}" type="presParOf" srcId="{AFCE33B1-5BD1-469D-84E4-B52F2E662383}" destId="{7F57F602-A737-4AA8-AE05-4DDB25A9633D}" srcOrd="3" destOrd="0" presId="urn:microsoft.com/office/officeart/2005/8/layout/radial6"/>
    <dgm:cxn modelId="{0BB70715-0566-4B41-A6C5-1A061B56C968}" type="presParOf" srcId="{AFCE33B1-5BD1-469D-84E4-B52F2E662383}" destId="{FCE7CA96-9F1B-47FD-AEDD-EAF35861A06A}" srcOrd="4" destOrd="0" presId="urn:microsoft.com/office/officeart/2005/8/layout/radial6"/>
    <dgm:cxn modelId="{70916BB0-7CB9-4A61-A9AD-FCA2E6E9E16F}" type="presParOf" srcId="{AFCE33B1-5BD1-469D-84E4-B52F2E662383}" destId="{3313DF06-4DF1-41FC-9D68-FE38D6A6F58E}" srcOrd="5" destOrd="0" presId="urn:microsoft.com/office/officeart/2005/8/layout/radial6"/>
    <dgm:cxn modelId="{D6CF31E0-AEAC-4F81-ABCE-200CC210F76B}" type="presParOf" srcId="{AFCE33B1-5BD1-469D-84E4-B52F2E662383}" destId="{29D56325-41DE-4202-A985-F32BD77B23E9}" srcOrd="6" destOrd="0" presId="urn:microsoft.com/office/officeart/2005/8/layout/radial6"/>
    <dgm:cxn modelId="{1DFD8F9F-CAC8-4107-94C4-F6DBC038250E}" type="presParOf" srcId="{AFCE33B1-5BD1-469D-84E4-B52F2E662383}" destId="{63D182A1-456B-48D5-A57C-AAC9AC3B9F3B}" srcOrd="7" destOrd="0" presId="urn:microsoft.com/office/officeart/2005/8/layout/radial6"/>
    <dgm:cxn modelId="{4AA25616-8D55-4611-B1A3-16BD1E3CC4F1}" type="presParOf" srcId="{AFCE33B1-5BD1-469D-84E4-B52F2E662383}" destId="{21D9A489-A99C-40CE-BC79-C98D98D2B6AB}" srcOrd="8" destOrd="0" presId="urn:microsoft.com/office/officeart/2005/8/layout/radial6"/>
    <dgm:cxn modelId="{29DBBE7B-E073-4C3A-91BF-A1B64097A4F9}" type="presParOf" srcId="{AFCE33B1-5BD1-469D-84E4-B52F2E662383}" destId="{68644D79-DA52-4BF5-AD04-7C68560952CE}" srcOrd="9" destOrd="0" presId="urn:microsoft.com/office/officeart/2005/8/layout/radial6"/>
    <dgm:cxn modelId="{BFB50331-C242-4BE0-B728-76EB3AE728F3}" type="presParOf" srcId="{AFCE33B1-5BD1-469D-84E4-B52F2E662383}" destId="{1C4F1399-3143-41F9-88CE-07EDC57DDEAB}" srcOrd="10" destOrd="0" presId="urn:microsoft.com/office/officeart/2005/8/layout/radial6"/>
    <dgm:cxn modelId="{B344008B-234A-479E-8B7D-64BA50968C63}" type="presParOf" srcId="{AFCE33B1-5BD1-469D-84E4-B52F2E662383}" destId="{6C9906FE-745A-4270-9F3E-7D4A8FE2EFA5}" srcOrd="11" destOrd="0" presId="urn:microsoft.com/office/officeart/2005/8/layout/radial6"/>
    <dgm:cxn modelId="{00119CC7-5A70-46AA-970E-51135C9380B3}" type="presParOf" srcId="{AFCE33B1-5BD1-469D-84E4-B52F2E662383}" destId="{30A2437A-CF57-4FF5-8F57-F13FA56986D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2437A-CF57-4FF5-8F57-F13FA56986D7}">
      <dsp:nvSpPr>
        <dsp:cNvPr id="0" name=""/>
        <dsp:cNvSpPr/>
      </dsp:nvSpPr>
      <dsp:spPr>
        <a:xfrm>
          <a:off x="1741480" y="554895"/>
          <a:ext cx="3697830" cy="3697830"/>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644D79-DA52-4BF5-AD04-7C68560952CE}">
      <dsp:nvSpPr>
        <dsp:cNvPr id="0" name=""/>
        <dsp:cNvSpPr/>
      </dsp:nvSpPr>
      <dsp:spPr>
        <a:xfrm>
          <a:off x="1741480" y="554895"/>
          <a:ext cx="3697830" cy="3697830"/>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D56325-41DE-4202-A985-F32BD77B23E9}">
      <dsp:nvSpPr>
        <dsp:cNvPr id="0" name=""/>
        <dsp:cNvSpPr/>
      </dsp:nvSpPr>
      <dsp:spPr>
        <a:xfrm>
          <a:off x="1741480" y="554895"/>
          <a:ext cx="3697830" cy="3697830"/>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57F602-A737-4AA8-AE05-4DDB25A9633D}">
      <dsp:nvSpPr>
        <dsp:cNvPr id="0" name=""/>
        <dsp:cNvSpPr/>
      </dsp:nvSpPr>
      <dsp:spPr>
        <a:xfrm>
          <a:off x="1741480" y="554895"/>
          <a:ext cx="3697830" cy="3697830"/>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C7AFCA-F040-49B9-A9C7-147B1116AA92}">
      <dsp:nvSpPr>
        <dsp:cNvPr id="0" name=""/>
        <dsp:cNvSpPr/>
      </dsp:nvSpPr>
      <dsp:spPr>
        <a:xfrm>
          <a:off x="2739254" y="1552669"/>
          <a:ext cx="1702282" cy="17022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Transition Planning</a:t>
          </a:r>
          <a:endParaRPr lang="en-US" sz="2100" kern="1200" dirty="0"/>
        </a:p>
      </dsp:txBody>
      <dsp:txXfrm>
        <a:off x="2988547" y="1801962"/>
        <a:ext cx="1203696" cy="1203696"/>
      </dsp:txXfrm>
    </dsp:sp>
    <dsp:sp modelId="{D19B234E-55AE-4F7F-979C-0466D2430F31}">
      <dsp:nvSpPr>
        <dsp:cNvPr id="0" name=""/>
        <dsp:cNvSpPr/>
      </dsp:nvSpPr>
      <dsp:spPr>
        <a:xfrm>
          <a:off x="2994597" y="1994"/>
          <a:ext cx="1191597" cy="11915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Assess</a:t>
          </a:r>
          <a:endParaRPr lang="en-US" sz="1700" kern="1200" dirty="0"/>
        </a:p>
      </dsp:txBody>
      <dsp:txXfrm>
        <a:off x="3169102" y="176499"/>
        <a:ext cx="842587" cy="842587"/>
      </dsp:txXfrm>
    </dsp:sp>
    <dsp:sp modelId="{FCE7CA96-9F1B-47FD-AEDD-EAF35861A06A}">
      <dsp:nvSpPr>
        <dsp:cNvPr id="0" name=""/>
        <dsp:cNvSpPr/>
      </dsp:nvSpPr>
      <dsp:spPr>
        <a:xfrm>
          <a:off x="4800614" y="1808012"/>
          <a:ext cx="1191597" cy="11915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Plan</a:t>
          </a:r>
          <a:endParaRPr lang="en-US" sz="1700" kern="1200" dirty="0"/>
        </a:p>
      </dsp:txBody>
      <dsp:txXfrm>
        <a:off x="4975119" y="1982517"/>
        <a:ext cx="842587" cy="842587"/>
      </dsp:txXfrm>
    </dsp:sp>
    <dsp:sp modelId="{63D182A1-456B-48D5-A57C-AAC9AC3B9F3B}">
      <dsp:nvSpPr>
        <dsp:cNvPr id="0" name=""/>
        <dsp:cNvSpPr/>
      </dsp:nvSpPr>
      <dsp:spPr>
        <a:xfrm>
          <a:off x="2994597" y="3614029"/>
          <a:ext cx="1191597" cy="11915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Instruct</a:t>
          </a:r>
          <a:endParaRPr lang="en-US" sz="1700" kern="1200" dirty="0"/>
        </a:p>
      </dsp:txBody>
      <dsp:txXfrm>
        <a:off x="3169102" y="3788534"/>
        <a:ext cx="842587" cy="842587"/>
      </dsp:txXfrm>
    </dsp:sp>
    <dsp:sp modelId="{1C4F1399-3143-41F9-88CE-07EDC57DDEAB}">
      <dsp:nvSpPr>
        <dsp:cNvPr id="0" name=""/>
        <dsp:cNvSpPr/>
      </dsp:nvSpPr>
      <dsp:spPr>
        <a:xfrm>
          <a:off x="1188579" y="1808012"/>
          <a:ext cx="1191597" cy="11915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Evaluate</a:t>
          </a:r>
          <a:endParaRPr lang="en-US" sz="1700" kern="1200" dirty="0"/>
        </a:p>
      </dsp:txBody>
      <dsp:txXfrm>
        <a:off x="1363084" y="1982517"/>
        <a:ext cx="842587" cy="84258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C97E78E-0EF8-4598-AD4E-E903AE13DC06}" type="datetimeFigureOut">
              <a:rPr lang="en-US" smtClean="0"/>
              <a:t>12/21/15</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705C756-9483-4CE5-9DBB-F0E0075B9B23}" type="slidenum">
              <a:rPr lang="en-US" smtClean="0"/>
              <a:t>‹#›</a:t>
            </a:fld>
            <a:endParaRPr lang="en-US" dirty="0"/>
          </a:p>
        </p:txBody>
      </p:sp>
    </p:spTree>
    <p:extLst>
      <p:ext uri="{BB962C8B-B14F-4D97-AF65-F5344CB8AC3E}">
        <p14:creationId xmlns:p14="http://schemas.microsoft.com/office/powerpoint/2010/main" val="1060956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36E480-7356-4398-936E-530664977327}" type="datetimeFigureOut">
              <a:rPr lang="en-US" smtClean="0"/>
              <a:t>12/21/15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442AB5-FA59-4F52-8322-57F91CF9347B}" type="slidenum">
              <a:rPr lang="en-US" smtClean="0"/>
              <a:t>‹#›</a:t>
            </a:fld>
            <a:endParaRPr lang="en-US" dirty="0"/>
          </a:p>
        </p:txBody>
      </p:sp>
    </p:spTree>
    <p:extLst>
      <p:ext uri="{BB962C8B-B14F-4D97-AF65-F5344CB8AC3E}">
        <p14:creationId xmlns:p14="http://schemas.microsoft.com/office/powerpoint/2010/main" val="86866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Facilitator’s Notes:</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2</a:t>
            </a:fld>
            <a:endParaRPr lang="en-US" dirty="0"/>
          </a:p>
        </p:txBody>
      </p:sp>
    </p:spTree>
    <p:extLst>
      <p:ext uri="{BB962C8B-B14F-4D97-AF65-F5344CB8AC3E}">
        <p14:creationId xmlns:p14="http://schemas.microsoft.com/office/powerpoint/2010/main" val="1242069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22</a:t>
            </a:fld>
            <a:endParaRPr lang="en-US" dirty="0"/>
          </a:p>
        </p:txBody>
      </p:sp>
    </p:spTree>
    <p:extLst>
      <p:ext uri="{BB962C8B-B14F-4D97-AF65-F5344CB8AC3E}">
        <p14:creationId xmlns:p14="http://schemas.microsoft.com/office/powerpoint/2010/main" val="3621131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26</a:t>
            </a:fld>
            <a:endParaRPr lang="en-US" dirty="0"/>
          </a:p>
        </p:txBody>
      </p:sp>
    </p:spTree>
    <p:extLst>
      <p:ext uri="{BB962C8B-B14F-4D97-AF65-F5344CB8AC3E}">
        <p14:creationId xmlns:p14="http://schemas.microsoft.com/office/powerpoint/2010/main" val="2605573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28</a:t>
            </a:fld>
            <a:endParaRPr lang="en-US" dirty="0"/>
          </a:p>
        </p:txBody>
      </p:sp>
    </p:spTree>
    <p:extLst>
      <p:ext uri="{BB962C8B-B14F-4D97-AF65-F5344CB8AC3E}">
        <p14:creationId xmlns:p14="http://schemas.microsoft.com/office/powerpoint/2010/main" val="3401004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30</a:t>
            </a:fld>
            <a:endParaRPr lang="en-US" dirty="0"/>
          </a:p>
        </p:txBody>
      </p:sp>
    </p:spTree>
    <p:extLst>
      <p:ext uri="{BB962C8B-B14F-4D97-AF65-F5344CB8AC3E}">
        <p14:creationId xmlns:p14="http://schemas.microsoft.com/office/powerpoint/2010/main" val="2195024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Services: (Pause)</a:t>
            </a:r>
          </a:p>
          <a:p>
            <a:endParaRPr lang="en-US" dirty="0" smtClean="0"/>
          </a:p>
          <a:p>
            <a:r>
              <a:rPr lang="en-US" dirty="0" smtClean="0"/>
              <a:t>Transition Services are needed for students to reach his or her postsecondary education/training goal, employment/occupation/career goal and community/independent living goal. </a:t>
            </a:r>
          </a:p>
          <a:p>
            <a:endParaRPr lang="en-US" dirty="0" smtClean="0"/>
          </a:p>
          <a:p>
            <a:r>
              <a:rPr lang="en-US" dirty="0" smtClean="0"/>
              <a:t>One or more Transition Services must be addressed each year for students age 16, or earlier if appropriate, for students entering 9th grade, and updated annually thereafter. </a:t>
            </a:r>
          </a:p>
          <a:p>
            <a:endParaRPr lang="en-US" dirty="0" smtClean="0"/>
          </a:p>
          <a:p>
            <a:r>
              <a:rPr lang="en-US" dirty="0" smtClean="0"/>
              <a:t>A list of the Transition Services can be found on the bottom of the Annual Transition Goals Page document and a description of the Transition Services can be found in the Mastering the Maze document</a:t>
            </a:r>
          </a:p>
          <a:p>
            <a:endParaRPr lang="en-US" dirty="0" smtClean="0"/>
          </a:p>
          <a:p>
            <a:r>
              <a:rPr lang="en-US" dirty="0" smtClean="0"/>
              <a:t>For this student, in the Postsecondary Education/Training Goal area, the IEP Team selected Personal</a:t>
            </a:r>
            <a:r>
              <a:rPr lang="en-US" baseline="0" dirty="0" smtClean="0"/>
              <a:t> Management (PM) and </a:t>
            </a:r>
            <a:r>
              <a:rPr lang="en-US" dirty="0" smtClean="0"/>
              <a:t>Postsecondary Education (PE) for the needed Transition Services. The IEP Team determined that these areas will provide the student with services that will provide instruction in managing</a:t>
            </a:r>
            <a:r>
              <a:rPr lang="en-US" baseline="0" dirty="0" smtClean="0"/>
              <a:t> personal responsibilities and activities in adult areas and </a:t>
            </a:r>
            <a:r>
              <a:rPr lang="en-US" dirty="0" smtClean="0"/>
              <a:t>prepare him for postsecondary education/training. </a:t>
            </a:r>
          </a:p>
          <a:p>
            <a:r>
              <a:rPr lang="en-US" dirty="0" smtClean="0"/>
              <a:t>Click</a:t>
            </a:r>
          </a:p>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31</a:t>
            </a:fld>
            <a:endParaRPr lang="en-US" dirty="0"/>
          </a:p>
        </p:txBody>
      </p:sp>
    </p:spTree>
    <p:extLst>
      <p:ext uri="{BB962C8B-B14F-4D97-AF65-F5344CB8AC3E}">
        <p14:creationId xmlns:p14="http://schemas.microsoft.com/office/powerpoint/2010/main" val="3518201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35</a:t>
            </a:fld>
            <a:endParaRPr lang="en-US" dirty="0"/>
          </a:p>
        </p:txBody>
      </p:sp>
    </p:spTree>
    <p:extLst>
      <p:ext uri="{BB962C8B-B14F-4D97-AF65-F5344CB8AC3E}">
        <p14:creationId xmlns:p14="http://schemas.microsoft.com/office/powerpoint/2010/main" val="1287398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38</a:t>
            </a:fld>
            <a:endParaRPr lang="en-US" dirty="0"/>
          </a:p>
        </p:txBody>
      </p:sp>
    </p:spTree>
    <p:extLst>
      <p:ext uri="{BB962C8B-B14F-4D97-AF65-F5344CB8AC3E}">
        <p14:creationId xmlns:p14="http://schemas.microsoft.com/office/powerpoint/2010/main" val="419399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student, the IEP Team determined that these transition activities will assist the student in reaching his annual measurable goal. </a:t>
            </a:r>
          </a:p>
          <a:p>
            <a:endParaRPr lang="en-US" dirty="0" smtClean="0"/>
          </a:p>
          <a:p>
            <a:endParaRPr lang="en-US" dirty="0" smtClean="0"/>
          </a:p>
          <a:p>
            <a:r>
              <a:rPr lang="en-US" dirty="0" smtClean="0"/>
              <a:t>(Read the transition activities)</a:t>
            </a:r>
          </a:p>
          <a:p>
            <a:endParaRPr lang="en-US" dirty="0" smtClean="0"/>
          </a:p>
          <a:p>
            <a:r>
              <a:rPr lang="en-US" dirty="0" smtClean="0"/>
              <a:t>The IEP Team also identified the people involved with the transition activities</a:t>
            </a:r>
          </a:p>
          <a:p>
            <a:endParaRPr lang="en-US" dirty="0" smtClean="0"/>
          </a:p>
          <a:p>
            <a:endParaRPr lang="en-US" dirty="0" smtClean="0"/>
          </a:p>
          <a:p>
            <a:r>
              <a:rPr lang="en-US" dirty="0" smtClean="0"/>
              <a:t>(Read Person(s)/Agency Involved)</a:t>
            </a:r>
          </a:p>
          <a:p>
            <a:endParaRPr lang="en-US" dirty="0" smtClean="0"/>
          </a:p>
          <a:p>
            <a:r>
              <a:rPr lang="en-US" dirty="0" smtClean="0"/>
              <a:t>Click</a:t>
            </a:r>
          </a:p>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39</a:t>
            </a:fld>
            <a:endParaRPr lang="en-US" dirty="0"/>
          </a:p>
        </p:txBody>
      </p:sp>
    </p:spTree>
    <p:extLst>
      <p:ext uri="{BB962C8B-B14F-4D97-AF65-F5344CB8AC3E}">
        <p14:creationId xmlns:p14="http://schemas.microsoft.com/office/powerpoint/2010/main" val="212430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the completed required components of the IEP for the Postsecondary Education /Training Annual Goal for this student. </a:t>
            </a:r>
          </a:p>
          <a:p>
            <a:endParaRPr lang="en-US" dirty="0" smtClean="0"/>
          </a:p>
          <a:p>
            <a:r>
              <a:rPr lang="en-US" dirty="0" smtClean="0"/>
              <a:t>The IEP Team Developed an individualized measurable annual transition goal based upon the Alabama Transition Standards (Click)(read slide)</a:t>
            </a:r>
          </a:p>
          <a:p>
            <a:endParaRPr lang="en-US" dirty="0" smtClean="0"/>
          </a:p>
          <a:p>
            <a:r>
              <a:rPr lang="en-US" dirty="0" smtClean="0"/>
              <a:t>The IEP Team Selected the Postsecondary Education (PE) for the needed Transition Service (Click) (read slide)</a:t>
            </a:r>
          </a:p>
          <a:p>
            <a:endParaRPr lang="en-US" dirty="0" smtClean="0"/>
          </a:p>
          <a:p>
            <a:r>
              <a:rPr lang="en-US" dirty="0" smtClean="0"/>
              <a:t>The IEP Team Developed two transition activities (read slide) The IEP Team determined that these transition activities will assist the student in reaching the annual measurable goal. </a:t>
            </a:r>
          </a:p>
          <a:p>
            <a:endParaRPr lang="en-US" dirty="0" smtClean="0"/>
          </a:p>
          <a:p>
            <a:r>
              <a:rPr lang="en-US" dirty="0" smtClean="0"/>
              <a:t>The IEP Team also identified the people responsible involved in the transition activities (Click) (read slide)</a:t>
            </a:r>
          </a:p>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40</a:t>
            </a:fld>
            <a:endParaRPr lang="en-US" dirty="0"/>
          </a:p>
        </p:txBody>
      </p:sp>
    </p:spTree>
    <p:extLst>
      <p:ext uri="{BB962C8B-B14F-4D97-AF65-F5344CB8AC3E}">
        <p14:creationId xmlns:p14="http://schemas.microsoft.com/office/powerpoint/2010/main" val="874345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the completed required components of the IEP for the Employment/Occupation/Career Annual Goal for this student. </a:t>
            </a:r>
          </a:p>
          <a:p>
            <a:endParaRPr lang="en-US" dirty="0" smtClean="0"/>
          </a:p>
          <a:p>
            <a:r>
              <a:rPr lang="en-US" dirty="0" smtClean="0"/>
              <a:t>The IEP Team Developed an individualized measurable annual transition goal based upon the Alabama Transition Standards (Click) (read slide)</a:t>
            </a:r>
          </a:p>
          <a:p>
            <a:endParaRPr lang="en-US" dirty="0" smtClean="0"/>
          </a:p>
          <a:p>
            <a:r>
              <a:rPr lang="en-US" dirty="0" smtClean="0"/>
              <a:t>The IEP Team Selected two transition services, Employment Development (ED) and Financial Management (FM) for the needed Transition Services. (Click) (Read) The IEP Team determined that these areas will provide the student with services that will prepare him for work-related development and address competencies</a:t>
            </a:r>
            <a:r>
              <a:rPr lang="en-US" baseline="0" dirty="0" smtClean="0"/>
              <a:t> such as budgeting, paying bills, balancing a checkbook, spending money</a:t>
            </a:r>
            <a:r>
              <a:rPr lang="en-US" dirty="0" smtClean="0"/>
              <a:t>. </a:t>
            </a:r>
          </a:p>
          <a:p>
            <a:endParaRPr lang="en-US" dirty="0" smtClean="0"/>
          </a:p>
          <a:p>
            <a:r>
              <a:rPr lang="en-US" dirty="0" smtClean="0"/>
              <a:t>The IEP Team Developed two transition activities (Click )(read activities from slide) The IEP Team determined that these transition activities will assist the student in reaching the annual measurable goal. </a:t>
            </a:r>
          </a:p>
          <a:p>
            <a:endParaRPr lang="en-US" dirty="0" smtClean="0"/>
          </a:p>
          <a:p>
            <a:r>
              <a:rPr lang="en-US" dirty="0" smtClean="0"/>
              <a:t>The IEP Team also identified the people responsible involved in the transition activities (Click) (read slide)</a:t>
            </a:r>
          </a:p>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41</a:t>
            </a:fld>
            <a:endParaRPr lang="en-US" dirty="0"/>
          </a:p>
        </p:txBody>
      </p:sp>
    </p:spTree>
    <p:extLst>
      <p:ext uri="{BB962C8B-B14F-4D97-AF65-F5344CB8AC3E}">
        <p14:creationId xmlns:p14="http://schemas.microsoft.com/office/powerpoint/2010/main" val="2629639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Notes:</a:t>
            </a:r>
          </a:p>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3</a:t>
            </a:fld>
            <a:endParaRPr lang="en-US" dirty="0"/>
          </a:p>
        </p:txBody>
      </p:sp>
    </p:spTree>
    <p:extLst>
      <p:ext uri="{BB962C8B-B14F-4D97-AF65-F5344CB8AC3E}">
        <p14:creationId xmlns:p14="http://schemas.microsoft.com/office/powerpoint/2010/main" val="2556986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44</a:t>
            </a:fld>
            <a:endParaRPr lang="en-US" dirty="0"/>
          </a:p>
        </p:txBody>
      </p:sp>
    </p:spTree>
    <p:extLst>
      <p:ext uri="{BB962C8B-B14F-4D97-AF65-F5344CB8AC3E}">
        <p14:creationId xmlns:p14="http://schemas.microsoft.com/office/powerpoint/2010/main" val="1667543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Notes:</a:t>
            </a:r>
          </a:p>
          <a:p>
            <a:endParaRPr lang="en-US" dirty="0" smtClean="0"/>
          </a:p>
          <a:p>
            <a:r>
              <a:rPr lang="en-US" dirty="0" smtClean="0"/>
              <a:t>Direct</a:t>
            </a:r>
            <a:r>
              <a:rPr lang="en-US" baseline="0" dirty="0" smtClean="0"/>
              <a:t> instruction using an evidence based reading program. </a:t>
            </a:r>
          </a:p>
          <a:p>
            <a:endParaRPr lang="en-US" baseline="0" dirty="0" smtClean="0"/>
          </a:p>
          <a:p>
            <a:r>
              <a:rPr lang="en-US" baseline="0" dirty="0" smtClean="0"/>
              <a:t>Special Education teacher will collaborate with general education teacher to prepare instructional supports for subject area text.</a:t>
            </a:r>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806086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46</a:t>
            </a:fld>
            <a:endParaRPr lang="en-US" dirty="0"/>
          </a:p>
        </p:txBody>
      </p:sp>
    </p:spTree>
    <p:extLst>
      <p:ext uri="{BB962C8B-B14F-4D97-AF65-F5344CB8AC3E}">
        <p14:creationId xmlns:p14="http://schemas.microsoft.com/office/powerpoint/2010/main" val="2096779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47</a:t>
            </a:fld>
            <a:endParaRPr lang="en-US" dirty="0"/>
          </a:p>
        </p:txBody>
      </p:sp>
    </p:spTree>
    <p:extLst>
      <p:ext uri="{BB962C8B-B14F-4D97-AF65-F5344CB8AC3E}">
        <p14:creationId xmlns:p14="http://schemas.microsoft.com/office/powerpoint/2010/main" val="3272008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48</a:t>
            </a:fld>
            <a:endParaRPr lang="en-US" dirty="0"/>
          </a:p>
        </p:txBody>
      </p:sp>
    </p:spTree>
    <p:extLst>
      <p:ext uri="{BB962C8B-B14F-4D97-AF65-F5344CB8AC3E}">
        <p14:creationId xmlns:p14="http://schemas.microsoft.com/office/powerpoint/2010/main" val="462886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50</a:t>
            </a:fld>
            <a:endParaRPr lang="en-US" dirty="0"/>
          </a:p>
        </p:txBody>
      </p:sp>
    </p:spTree>
    <p:extLst>
      <p:ext uri="{BB962C8B-B14F-4D97-AF65-F5344CB8AC3E}">
        <p14:creationId xmlns:p14="http://schemas.microsoft.com/office/powerpoint/2010/main" val="537482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51</a:t>
            </a:fld>
            <a:endParaRPr lang="en-US" dirty="0"/>
          </a:p>
        </p:txBody>
      </p:sp>
    </p:spTree>
    <p:extLst>
      <p:ext uri="{BB962C8B-B14F-4D97-AF65-F5344CB8AC3E}">
        <p14:creationId xmlns:p14="http://schemas.microsoft.com/office/powerpoint/2010/main" val="182124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4</a:t>
            </a:fld>
            <a:endParaRPr lang="en-US" dirty="0"/>
          </a:p>
        </p:txBody>
      </p:sp>
    </p:spTree>
    <p:extLst>
      <p:ext uri="{BB962C8B-B14F-4D97-AF65-F5344CB8AC3E}">
        <p14:creationId xmlns:p14="http://schemas.microsoft.com/office/powerpoint/2010/main" val="71505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5</a:t>
            </a:fld>
            <a:endParaRPr lang="en-US" dirty="0"/>
          </a:p>
        </p:txBody>
      </p:sp>
    </p:spTree>
    <p:extLst>
      <p:ext uri="{BB962C8B-B14F-4D97-AF65-F5344CB8AC3E}">
        <p14:creationId xmlns:p14="http://schemas.microsoft.com/office/powerpoint/2010/main" val="346812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50000"/>
              </a:lnSpc>
            </a:pPr>
            <a:r>
              <a:rPr lang="en-US" sz="1400" b="1" dirty="0" smtClean="0"/>
              <a:t>PLEASE NOTE:  </a:t>
            </a:r>
            <a:r>
              <a:rPr lang="en-US" sz="1200" b="1" dirty="0" smtClean="0"/>
              <a:t>THE FOLLOWING </a:t>
            </a:r>
            <a:r>
              <a:rPr lang="en-US" sz="1200" b="1" u="sng" dirty="0" smtClean="0"/>
              <a:t>EXAMPLE</a:t>
            </a:r>
            <a:r>
              <a:rPr lang="en-US" sz="1200" b="1" dirty="0" smtClean="0"/>
              <a:t> </a:t>
            </a:r>
            <a:r>
              <a:rPr lang="en-US" sz="1200" b="1" baseline="0" dirty="0" smtClean="0"/>
              <a:t> </a:t>
            </a:r>
            <a:r>
              <a:rPr lang="en-US" sz="1200" b="1" dirty="0" smtClean="0"/>
              <a:t>IS </a:t>
            </a:r>
            <a:r>
              <a:rPr lang="en-US" sz="1200" b="1" u="sng" dirty="0" smtClean="0"/>
              <a:t>ONLY ONE WAY </a:t>
            </a:r>
          </a:p>
          <a:p>
            <a:pPr algn="ctr">
              <a:lnSpc>
                <a:spcPct val="150000"/>
              </a:lnSpc>
            </a:pPr>
            <a:r>
              <a:rPr lang="en-US" sz="1200" b="1" dirty="0" smtClean="0"/>
              <a:t>TO DEVELOP A STANDARDS BASED IEP </a:t>
            </a:r>
          </a:p>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t>6</a:t>
            </a:fld>
            <a:endParaRPr lang="en-US" dirty="0"/>
          </a:p>
        </p:txBody>
      </p:sp>
    </p:spTree>
    <p:extLst>
      <p:ext uri="{BB962C8B-B14F-4D97-AF65-F5344CB8AC3E}">
        <p14:creationId xmlns:p14="http://schemas.microsoft.com/office/powerpoint/2010/main" val="381490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7</a:t>
            </a:fld>
            <a:endParaRPr lang="en-US" dirty="0"/>
          </a:p>
        </p:txBody>
      </p:sp>
    </p:spTree>
    <p:extLst>
      <p:ext uri="{BB962C8B-B14F-4D97-AF65-F5344CB8AC3E}">
        <p14:creationId xmlns:p14="http://schemas.microsoft.com/office/powerpoint/2010/main" val="85066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rebuchet MS" panose="020B0603020202020204" pitchFamily="34" charset="0"/>
              </a:rPr>
              <a:t>Facilitator’s notes:</a:t>
            </a:r>
          </a:p>
          <a:p>
            <a:endParaRPr lang="en-US" dirty="0" smtClean="0">
              <a:latin typeface="Trebuchet MS" panose="020B0603020202020204" pitchFamily="34" charset="0"/>
            </a:endParaRPr>
          </a:p>
          <a:p>
            <a:r>
              <a:rPr lang="en-US" dirty="0" smtClean="0">
                <a:latin typeface="Trebuchet MS" panose="020B0603020202020204" pitchFamily="34" charset="0"/>
              </a:rPr>
              <a:t>• Record the date that the invitation was sent to the parent and student (age 19 and older) and the results. If there is no response (or if the response is to reschedule the meeting) after the first invite is sent, a second contact must be made and the date of the contact recorded on this form. The action and results of the second contact must be documented. </a:t>
            </a:r>
          </a:p>
          <a:p>
            <a:r>
              <a:rPr lang="en-US" dirty="0" smtClean="0">
                <a:latin typeface="Trebuchet MS" panose="020B0603020202020204" pitchFamily="34" charset="0"/>
              </a:rPr>
              <a:t>• Record the date that the invitation was sent to the student and/or agency and how they were informed for all meetings that the student and/or agency are invited to attend. </a:t>
            </a:r>
          </a:p>
          <a:p>
            <a:r>
              <a:rPr lang="en-US" dirty="0" smtClean="0">
                <a:latin typeface="Trebuchet MS" panose="020B0603020202020204" pitchFamily="34" charset="0"/>
              </a:rPr>
              <a:t>• All students who will be age 16 and older during the implementation of the IEP must be invited to the IEP Team meeting. </a:t>
            </a:r>
          </a:p>
          <a:p>
            <a:r>
              <a:rPr lang="en-US" dirty="0" smtClean="0">
                <a:latin typeface="Trebuchet MS" panose="020B0603020202020204" pitchFamily="34" charset="0"/>
              </a:rPr>
              <a:t>• Agency representatives for transition who may be providing or paying for transition services may not be invited without consent from the parent or student (age 19 and older). </a:t>
            </a:r>
          </a:p>
          <a:p>
            <a:endParaRPr lang="en-US" dirty="0" smtClean="0">
              <a:latin typeface="Trebuchet MS" panose="020B0603020202020204" pitchFamily="34" charset="0"/>
            </a:endParaRPr>
          </a:p>
          <a:p>
            <a:r>
              <a:rPr lang="en-US" dirty="0" smtClean="0">
                <a:latin typeface="Trebuchet MS" panose="020B0603020202020204" pitchFamily="34" charset="0"/>
              </a:rPr>
              <a:t>What happens next: </a:t>
            </a:r>
          </a:p>
          <a:p>
            <a:r>
              <a:rPr lang="en-US" dirty="0" smtClean="0">
                <a:latin typeface="Trebuchet MS" panose="020B0603020202020204" pitchFamily="34" charset="0"/>
              </a:rPr>
              <a:t>• If the parent or student (age 19 and older) checks I WILL BE ABLE TO MEET WITH YOU no further action is required. If the parent or student (age 19 and older) checks this option, but does not attend the meeting or is not available by phone as scheduled, the meeting may be held with the other required IEP Team members.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8</a:t>
            </a:fld>
            <a:endParaRPr lang="en-US" dirty="0"/>
          </a:p>
        </p:txBody>
      </p:sp>
    </p:spTree>
    <p:extLst>
      <p:ext uri="{BB962C8B-B14F-4D97-AF65-F5344CB8AC3E}">
        <p14:creationId xmlns:p14="http://schemas.microsoft.com/office/powerpoint/2010/main" val="1616599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9</a:t>
            </a:fld>
            <a:endParaRPr lang="en-US" dirty="0"/>
          </a:p>
        </p:txBody>
      </p:sp>
    </p:spTree>
    <p:extLst>
      <p:ext uri="{BB962C8B-B14F-4D97-AF65-F5344CB8AC3E}">
        <p14:creationId xmlns:p14="http://schemas.microsoft.com/office/powerpoint/2010/main" val="238255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t>14</a:t>
            </a:fld>
            <a:endParaRPr lang="en-US" dirty="0"/>
          </a:p>
        </p:txBody>
      </p:sp>
    </p:spTree>
    <p:extLst>
      <p:ext uri="{BB962C8B-B14F-4D97-AF65-F5344CB8AC3E}">
        <p14:creationId xmlns:p14="http://schemas.microsoft.com/office/powerpoint/2010/main" val="227517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12/21/15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12/21/15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12/21/15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12/21/15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12/21/15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12/21/15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12/21/15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12/21/15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12/21/15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12/21/15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12/21/15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12/21/15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12/21/15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12/21/15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12/21/15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12/21/15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12/21/15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gi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12/21/15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9144000" y="6319044"/>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grpSp>
        <p:nvGrpSpPr>
          <p:cNvPr id="14" name="Group 13"/>
          <p:cNvGrpSpPr/>
          <p:nvPr userDrawn="1"/>
        </p:nvGrpSpPr>
        <p:grpSpPr>
          <a:xfrm>
            <a:off x="762549" y="5779294"/>
            <a:ext cx="10974102" cy="952500"/>
            <a:chOff x="775249" y="4001294"/>
            <a:chExt cx="10974102" cy="952500"/>
          </a:xfrm>
        </p:grpSpPr>
        <p:grpSp>
          <p:nvGrpSpPr>
            <p:cNvPr id="11" name="Group 10"/>
            <p:cNvGrpSpPr/>
            <p:nvPr userDrawn="1"/>
          </p:nvGrpSpPr>
          <p:grpSpPr>
            <a:xfrm>
              <a:off x="775249" y="4179193"/>
              <a:ext cx="9986677" cy="596702"/>
              <a:chOff x="152400" y="6100763"/>
              <a:chExt cx="7854950" cy="596702"/>
            </a:xfrm>
          </p:grpSpPr>
          <p:sp>
            <p:nvSpPr>
              <p:cNvPr id="7" name="Text Box 13"/>
              <p:cNvSpPr txBox="1">
                <a:spLocks noChangeArrowheads="1"/>
              </p:cNvSpPr>
              <p:nvPr userDrawn="1"/>
            </p:nvSpPr>
            <p:spPr bwMode="auto">
              <a:xfrm>
                <a:off x="285750" y="6389688"/>
                <a:ext cx="7721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pPr algn="r">
                  <a:spcBef>
                    <a:spcPct val="50000"/>
                  </a:spcBef>
                  <a:defRPr/>
                </a:pPr>
                <a:r>
                  <a:rPr lang="en-US" sz="1400" b="1" i="1" dirty="0" smtClean="0">
                    <a:solidFill>
                      <a:schemeClr val="bg1"/>
                    </a:solidFill>
                    <a:latin typeface="Trebuchet MS" panose="020B0603020202020204" pitchFamily="34" charset="0"/>
                  </a:rPr>
                  <a:t>Alabama State Department of Education, Special Education Services</a:t>
                </a:r>
              </a:p>
            </p:txBody>
          </p:sp>
          <p:sp>
            <p:nvSpPr>
              <p:cNvPr id="8" name="Text Box 14"/>
              <p:cNvSpPr txBox="1">
                <a:spLocks noChangeArrowheads="1"/>
              </p:cNvSpPr>
              <p:nvPr userDrawn="1"/>
            </p:nvSpPr>
            <p:spPr bwMode="auto">
              <a:xfrm>
                <a:off x="152400" y="6100763"/>
                <a:ext cx="7843838" cy="31091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pPr algn="r" eaLnBrk="1" hangingPunct="1">
                  <a:lnSpc>
                    <a:spcPct val="110000"/>
                  </a:lnSpc>
                  <a:spcBef>
                    <a:spcPct val="30000"/>
                  </a:spcBef>
                  <a:buClr>
                    <a:schemeClr val="hlink"/>
                  </a:buClr>
                  <a:buFont typeface="Wingdings" pitchFamily="2" charset="2"/>
                  <a:buNone/>
                  <a:defRPr/>
                </a:pPr>
                <a:endParaRPr lang="en-US" sz="1400" b="1" i="1" dirty="0" smtClean="0">
                  <a:solidFill>
                    <a:srgbClr val="FFFF99"/>
                  </a:solidFill>
                  <a:latin typeface="Arial" charset="0"/>
                </a:endParaRPr>
              </a:p>
            </p:txBody>
          </p:sp>
          <p:sp>
            <p:nvSpPr>
              <p:cNvPr id="9" name="Line 16"/>
              <p:cNvSpPr>
                <a:spLocks noChangeShapeType="1"/>
              </p:cNvSpPr>
              <p:nvPr userDrawn="1"/>
            </p:nvSpPr>
            <p:spPr bwMode="auto">
              <a:xfrm flipH="1">
                <a:off x="285750" y="6416675"/>
                <a:ext cx="7620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pic>
          <p:nvPicPr>
            <p:cNvPr id="12" name="Picture 1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711126" y="4001294"/>
              <a:ext cx="1038225" cy="952500"/>
            </a:xfrm>
            <a:prstGeom prst="rect">
              <a:avLst/>
            </a:prstGeom>
          </p:spPr>
        </p:pic>
      </p:gr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w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hyperlink" Target="http://www.alsde.edu/sec/ses/Transition/AlabamaTransitionStandards-2014" TargetMode="External"/><Relationship Id="rId5" Type="http://schemas.openxmlformats.org/officeDocument/2006/relationships/hyperlink" Target="http://web.alsde.edu/docs/documents/52/Work-BasedLearningManual201-14-15.docx" TargetMode="External"/><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hyperlink" Target="NULL" TargetMode="External"/><Relationship Id="rId5" Type="http://schemas.openxmlformats.org/officeDocument/2006/relationships/hyperlink" Target="http://www.alsde.edu/sec/ses/Transition/Preparingforlifetransitionplanningguide2014.doc" TargetMode="External"/><Relationship Id="rId6"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1.xml.rels><?xml version="1.0" encoding="UTF-8" standalone="yes"?>
<Relationships xmlns="http://schemas.openxmlformats.org/package/2006/relationships"><Relationship Id="rId3" Type="http://schemas.openxmlformats.org/officeDocument/2006/relationships/hyperlink" Target="http://www.alsde.edu/sec/ses/Pages/home.aspx" TargetMode="External"/><Relationship Id="rId4" Type="http://schemas.openxmlformats.org/officeDocument/2006/relationships/hyperlink" Target="http://www.ncset.org/" TargetMode="External"/><Relationship Id="rId5" Type="http://schemas.openxmlformats.org/officeDocument/2006/relationships/hyperlink" Target="http://www.ncwd-youth.info/" TargetMode="External"/><Relationship Id="rId6" Type="http://schemas.openxmlformats.org/officeDocument/2006/relationships/hyperlink" Target="http://www.nsttac.org/" TargetMode="External"/><Relationship Id="rId7" Type="http://schemas.openxmlformats.org/officeDocument/2006/relationships/hyperlink" Target="http://www.onetonline.org/" TargetMode="External"/><Relationship Id="rId8" Type="http://schemas.openxmlformats.org/officeDocument/2006/relationships/hyperlink" Target="http://transitioncoalition.org/transition/"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3" Type="http://schemas.openxmlformats.org/officeDocument/2006/relationships/hyperlink" Target="mailto:ahodge@alsde.edu" TargetMode="External"/><Relationship Id="rId4" Type="http://schemas.openxmlformats.org/officeDocument/2006/relationships/hyperlink" Target="mailto:cgage@alsde.edu" TargetMode="External"/><Relationship Id="rId5" Type="http://schemas.openxmlformats.org/officeDocument/2006/relationships/hyperlink" Target="mailto:kgreen@alsde.edu" TargetMode="External"/><Relationship Id="rId6" Type="http://schemas.openxmlformats.org/officeDocument/2006/relationships/hyperlink" Target="mailto:djones1@alsde.edu" TargetMode="External"/><Relationship Id="rId7" Type="http://schemas.openxmlformats.org/officeDocument/2006/relationships/hyperlink" Target="mailto:brush-harrison@alsde.edu" TargetMode="External"/><Relationship Id="rId1" Type="http://schemas.openxmlformats.org/officeDocument/2006/relationships/slideLayout" Target="../slideLayouts/slideLayout2.xml"/><Relationship Id="rId2" Type="http://schemas.openxmlformats.org/officeDocument/2006/relationships/hyperlink" Target="mailto:crystal@alsde.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7829" y="0"/>
            <a:ext cx="9472940" cy="2123658"/>
          </a:xfrm>
          <a:prstGeom prst="rect">
            <a:avLst/>
          </a:prstGeom>
          <a:noFill/>
        </p:spPr>
        <p:txBody>
          <a:bodyPr wrap="square" rtlCol="0" anchor="ctr">
            <a:spAutoFit/>
          </a:bodyPr>
          <a:lstStyle/>
          <a:p>
            <a:pPr algn="ctr"/>
            <a:r>
              <a:rPr lang="en-US" sz="4400" dirty="0" smtClean="0">
                <a:latin typeface="+mj-lt"/>
              </a:rPr>
              <a:t> Transition and </a:t>
            </a:r>
          </a:p>
          <a:p>
            <a:pPr algn="ctr"/>
            <a:r>
              <a:rPr lang="en-US" sz="4400" dirty="0" smtClean="0">
                <a:latin typeface="+mj-lt"/>
              </a:rPr>
              <a:t>Individualized Education Program </a:t>
            </a:r>
          </a:p>
          <a:p>
            <a:pPr algn="ctr"/>
            <a:r>
              <a:rPr lang="en-US" sz="4400" dirty="0" smtClean="0">
                <a:latin typeface="+mj-lt"/>
              </a:rPr>
              <a:t>      Updates</a:t>
            </a:r>
            <a:endParaRPr lang="en-US" sz="4400" dirty="0">
              <a:latin typeface="+mj-lt"/>
            </a:endParaRPr>
          </a:p>
        </p:txBody>
      </p:sp>
      <p:pic>
        <p:nvPicPr>
          <p:cNvPr id="5" name="Picture 4" descr="A picture of a winding road and trees" title="Road"/>
          <p:cNvPicPr/>
          <p:nvPr/>
        </p:nvPicPr>
        <p:blipFill rotWithShape="1">
          <a:blip r:embed="rId2" cstate="print">
            <a:extLst>
              <a:ext uri="{28A0092B-C50C-407E-A947-70E740481C1C}">
                <a14:useLocalDpi xmlns:a14="http://schemas.microsoft.com/office/drawing/2010/main" val="0"/>
              </a:ext>
            </a:extLst>
          </a:blip>
          <a:srcRect l="-999" t="978" r="999" b="12851"/>
          <a:stretch/>
        </p:blipFill>
        <p:spPr bwMode="auto">
          <a:xfrm>
            <a:off x="1563512" y="2123658"/>
            <a:ext cx="9064977" cy="41430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5237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7" t="42343" b="3488"/>
          <a:stretch/>
        </p:blipFill>
        <p:spPr>
          <a:xfrm>
            <a:off x="574766" y="1358538"/>
            <a:ext cx="10877005" cy="2418058"/>
          </a:xfrm>
          <a:prstGeom prst="rect">
            <a:avLst/>
          </a:prstGeom>
          <a:ln w="28575">
            <a:solidFill>
              <a:srgbClr val="FF0000"/>
            </a:solidFill>
          </a:ln>
        </p:spPr>
      </p:pic>
      <p:sp>
        <p:nvSpPr>
          <p:cNvPr id="3" name="TextBox 2"/>
          <p:cNvSpPr txBox="1"/>
          <p:nvPr/>
        </p:nvSpPr>
        <p:spPr>
          <a:xfrm>
            <a:off x="670560" y="2071169"/>
            <a:ext cx="10149840" cy="1846659"/>
          </a:xfrm>
          <a:prstGeom prst="rect">
            <a:avLst/>
          </a:prstGeom>
          <a:noFill/>
        </p:spPr>
        <p:txBody>
          <a:bodyPr wrap="square" rtlCol="0" anchor="ctr">
            <a:spAutoFit/>
          </a:bodyPr>
          <a:lstStyle/>
          <a:p>
            <a:r>
              <a:rPr lang="en-US" sz="2400" dirty="0" smtClean="0">
                <a:solidFill>
                  <a:schemeClr val="bg1"/>
                </a:solidFill>
              </a:rPr>
              <a:t>The student’s mother stated that it is important for the student to finish high school and it would be beneficial for the student to spend his day working on skills that will prepare him for life after high school.  His mother stated that he needs as much support as possible.</a:t>
            </a:r>
          </a:p>
          <a:p>
            <a:endParaRPr lang="en-US" dirty="0">
              <a:solidFill>
                <a:schemeClr val="bg1"/>
              </a:solidFill>
            </a:endParaRPr>
          </a:p>
        </p:txBody>
      </p:sp>
      <p:sp>
        <p:nvSpPr>
          <p:cNvPr id="4" name="TextBox 3"/>
          <p:cNvSpPr txBox="1"/>
          <p:nvPr/>
        </p:nvSpPr>
        <p:spPr>
          <a:xfrm>
            <a:off x="670560" y="1314384"/>
            <a:ext cx="9522941" cy="615553"/>
          </a:xfrm>
          <a:prstGeom prst="rect">
            <a:avLst/>
          </a:prstGeom>
          <a:noFill/>
        </p:spPr>
        <p:txBody>
          <a:bodyPr wrap="square" rtlCol="0">
            <a:spAutoFit/>
          </a:bodyPr>
          <a:lstStyle/>
          <a:p>
            <a:r>
              <a:rPr lang="en-US" sz="2000" b="1" u="sng" dirty="0" smtClean="0">
                <a:solidFill>
                  <a:schemeClr val="bg1"/>
                </a:solidFill>
              </a:rPr>
              <a:t>Parental concerns for enhancing the education-</a:t>
            </a:r>
          </a:p>
          <a:p>
            <a:r>
              <a:rPr lang="en-US" sz="1400" dirty="0" smtClean="0">
                <a:solidFill>
                  <a:schemeClr val="bg1"/>
                </a:solidFill>
              </a:rPr>
              <a:t>Include all information regarding the Parental concerns for enhancing the education of their child.</a:t>
            </a:r>
            <a:endParaRPr lang="en-US" sz="1400" dirty="0">
              <a:solidFill>
                <a:schemeClr val="bg1"/>
              </a:solidFill>
            </a:endParaRPr>
          </a:p>
        </p:txBody>
      </p:sp>
    </p:spTree>
    <p:extLst>
      <p:ext uri="{BB962C8B-B14F-4D97-AF65-F5344CB8AC3E}">
        <p14:creationId xmlns:p14="http://schemas.microsoft.com/office/powerpoint/2010/main" val="2965864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 y="226874"/>
            <a:ext cx="11887200" cy="6955750"/>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u="sng" dirty="0" smtClean="0"/>
              <a:t>Student Preferences and/or Interests—</a:t>
            </a:r>
          </a:p>
          <a:p>
            <a:r>
              <a:rPr lang="en-US" sz="1400" dirty="0" smtClean="0"/>
              <a:t>This area includes information obtained from parent, teacher(s), and the student regarding preferences and interests.  Include all information concerning student preferences and/or interests including transition information.</a:t>
            </a:r>
          </a:p>
          <a:p>
            <a:endParaRPr lang="en-US" sz="1400" dirty="0" smtClean="0"/>
          </a:p>
          <a:p>
            <a:r>
              <a:rPr lang="en-US" sz="1600" dirty="0" smtClean="0"/>
              <a:t>According to the </a:t>
            </a:r>
            <a:r>
              <a:rPr lang="en-US" sz="1600" b="1" dirty="0" smtClean="0">
                <a:solidFill>
                  <a:srgbClr val="FF0000"/>
                </a:solidFill>
              </a:rPr>
              <a:t>O*NET Career Exploration Tools</a:t>
            </a:r>
            <a:r>
              <a:rPr lang="en-US" sz="1600" dirty="0" smtClean="0"/>
              <a:t>, the student is interested in becoming an automobile mechanic.  According to this transition assessment, it appears that the student has abilities that closely match his work-related interests.  An interview with the </a:t>
            </a:r>
            <a:r>
              <a:rPr lang="en-US" sz="1600" b="1" dirty="0" smtClean="0">
                <a:solidFill>
                  <a:srgbClr val="FF0000"/>
                </a:solidFill>
              </a:rPr>
              <a:t>student’s mother </a:t>
            </a:r>
            <a:r>
              <a:rPr lang="en-US" sz="1600" dirty="0" smtClean="0"/>
              <a:t>indicated that he helps at his uncle’s automobile shop on the weekends.  According to his mother, the student assists his uncle with minor repairs and is likely to be a dedicated employee.  The student’s uncle gives him a weekly allowance for  helping him at the shop.</a:t>
            </a:r>
          </a:p>
          <a:p>
            <a:endParaRPr lang="en-US" sz="1600" dirty="0"/>
          </a:p>
          <a:p>
            <a:r>
              <a:rPr lang="en-US" sz="1600" dirty="0" smtClean="0"/>
              <a:t>According to the </a:t>
            </a:r>
            <a:r>
              <a:rPr lang="en-US" sz="1600" b="1" dirty="0" smtClean="0">
                <a:solidFill>
                  <a:srgbClr val="FF0000"/>
                </a:solidFill>
              </a:rPr>
              <a:t>student</a:t>
            </a:r>
            <a:r>
              <a:rPr lang="en-US" sz="1600" dirty="0" smtClean="0"/>
              <a:t>, he has responsibilities at home that includes caring for his younger siblings and doing light chores around the house.  He enjoys working with others and doing manual labor.  He enjoys fixing appliances around the house and working with his dad outdoors.</a:t>
            </a:r>
          </a:p>
          <a:p>
            <a:endParaRPr lang="en-US" sz="1600" dirty="0"/>
          </a:p>
          <a:p>
            <a:r>
              <a:rPr lang="en-US" sz="1600" dirty="0" smtClean="0"/>
              <a:t>According to the </a:t>
            </a:r>
            <a:r>
              <a:rPr lang="en-US" sz="1600" b="1" dirty="0" smtClean="0">
                <a:solidFill>
                  <a:srgbClr val="FF0000"/>
                </a:solidFill>
              </a:rPr>
              <a:t>Kuder Skills Confidence Assessment</a:t>
            </a:r>
            <a:r>
              <a:rPr lang="en-US" sz="1600" dirty="0" smtClean="0"/>
              <a:t>, the student has skills to succeed as an automobile mechanic.  The results of this assessment matched the occupation, pathways, and occupational clusters of the </a:t>
            </a:r>
            <a:r>
              <a:rPr lang="en-US" sz="1600" b="1" dirty="0" smtClean="0">
                <a:solidFill>
                  <a:srgbClr val="FF0000"/>
                </a:solidFill>
              </a:rPr>
              <a:t>O*NET</a:t>
            </a:r>
            <a:r>
              <a:rPr lang="en-US" sz="1600" dirty="0" smtClean="0"/>
              <a:t> </a:t>
            </a:r>
            <a:r>
              <a:rPr lang="en-US" sz="1600" b="1" dirty="0" smtClean="0">
                <a:solidFill>
                  <a:srgbClr val="FF0000"/>
                </a:solidFill>
              </a:rPr>
              <a:t>Career Exploration Tools </a:t>
            </a:r>
            <a:r>
              <a:rPr lang="en-US" sz="1600" dirty="0" smtClean="0"/>
              <a:t>assessment.  According to the </a:t>
            </a:r>
            <a:r>
              <a:rPr lang="en-US" sz="1600" b="1" dirty="0" smtClean="0">
                <a:solidFill>
                  <a:srgbClr val="FF0000"/>
                </a:solidFill>
              </a:rPr>
              <a:t>Kuder Skills Confidence Assessment</a:t>
            </a:r>
            <a:r>
              <a:rPr lang="en-US" sz="1600" dirty="0" smtClean="0"/>
              <a:t>, the student believes he has the ability and skills to become an automobile mechanic.</a:t>
            </a:r>
          </a:p>
          <a:p>
            <a:endParaRPr lang="en-US" sz="1600" dirty="0"/>
          </a:p>
          <a:p>
            <a:r>
              <a:rPr lang="en-US" sz="1600" dirty="0" smtClean="0"/>
              <a:t>According to the </a:t>
            </a:r>
            <a:r>
              <a:rPr lang="en-US" sz="1600" b="1" dirty="0" smtClean="0">
                <a:solidFill>
                  <a:srgbClr val="FF0000"/>
                </a:solidFill>
              </a:rPr>
              <a:t>Casey Life Skills </a:t>
            </a:r>
            <a:r>
              <a:rPr lang="en-US" sz="1600" dirty="0" smtClean="0">
                <a:solidFill>
                  <a:schemeClr val="bg1"/>
                </a:solidFill>
              </a:rPr>
              <a:t>assessment</a:t>
            </a:r>
            <a:r>
              <a:rPr lang="en-US" sz="1600" dirty="0" smtClean="0"/>
              <a:t>, the student has knowledge about community resources, daily living activities, computer literacy, and career planning.  The student lacks housing and money management skills, work and study habits skills, and self-care skills.</a:t>
            </a:r>
          </a:p>
          <a:p>
            <a:endParaRPr lang="en-US" sz="1600" dirty="0" smtClean="0"/>
          </a:p>
          <a:p>
            <a:r>
              <a:rPr lang="en-US" sz="1600" dirty="0"/>
              <a:t>According to the </a:t>
            </a:r>
            <a:r>
              <a:rPr lang="en-US" sz="1600" b="1" dirty="0">
                <a:solidFill>
                  <a:srgbClr val="FF0000"/>
                </a:solidFill>
              </a:rPr>
              <a:t>school’s counselor</a:t>
            </a:r>
            <a:r>
              <a:rPr lang="en-US" sz="1600" dirty="0"/>
              <a:t>, the student stated that although it may be challenging, he is determined to become an automobile mechanic. He also stated that he wants to attend a community college or technical school to earn a degree or certificate. </a:t>
            </a:r>
          </a:p>
          <a:p>
            <a:r>
              <a:rPr lang="en-US" sz="1600" dirty="0"/>
              <a:t>According to the most recent transition assessments, student, parent, and teacher interviews, the </a:t>
            </a:r>
            <a:r>
              <a:rPr lang="en-US" sz="1600" dirty="0" smtClean="0"/>
              <a:t>student is interested in attending </a:t>
            </a:r>
            <a:r>
              <a:rPr lang="en-US" sz="1600" dirty="0"/>
              <a:t>a community college or technical school and </a:t>
            </a:r>
            <a:r>
              <a:rPr lang="en-US" sz="1600" dirty="0" smtClean="0"/>
              <a:t>pursuing a </a:t>
            </a:r>
            <a:r>
              <a:rPr lang="en-US" sz="1600" dirty="0"/>
              <a:t>career in the automotive technology industry. </a:t>
            </a:r>
          </a:p>
          <a:p>
            <a:endParaRPr lang="en-US" sz="1600" dirty="0"/>
          </a:p>
          <a:p>
            <a:endParaRPr lang="en-US" sz="1600" dirty="0" smtClean="0"/>
          </a:p>
        </p:txBody>
      </p:sp>
    </p:spTree>
    <p:extLst>
      <p:ext uri="{BB962C8B-B14F-4D97-AF65-F5344CB8AC3E}">
        <p14:creationId xmlns:p14="http://schemas.microsoft.com/office/powerpoint/2010/main" val="3199452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292" y="992418"/>
            <a:ext cx="11868347" cy="2893100"/>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u="sng" dirty="0" smtClean="0"/>
              <a:t>Results of the most recent evaluations—</a:t>
            </a:r>
          </a:p>
          <a:p>
            <a:r>
              <a:rPr lang="en-US" sz="1200" dirty="0" smtClean="0"/>
              <a:t>Include all information concerning evaluation results.  This information should be written in meaningful terms so that the parent and service providers have a clear understanding of the evaluation results.</a:t>
            </a:r>
          </a:p>
          <a:p>
            <a:endParaRPr lang="en-US" sz="1200" dirty="0" smtClean="0"/>
          </a:p>
          <a:p>
            <a:r>
              <a:rPr lang="en-US" dirty="0" smtClean="0"/>
              <a:t>The student is currently a sophomore and is pursuing the Alabama High School Diploma through the Essentials/Life Skills Pathway.  According to curriculum based assessments, the student is currently passing all of his courses.  He participates in group activities, discussions, and requires minimal assistance in the general education classroom.  According to grade level assessments and the Kaufman Test of Educational Achievement, Third Edition (KTEA-3), the student’s current reading ability is equivalent to a student in the seventh grade.  His performance on reading comprehension is inconsistent.  He is able to read most of the grade level materials, but has difficulty answering questions.  He is able to decode unknown words and has a good sight word vocabulary.  According to the KTEA-3, his math ability is equivalent to a student in the seventh grade.</a:t>
            </a:r>
            <a:endParaRPr lang="en-US" dirty="0"/>
          </a:p>
        </p:txBody>
      </p:sp>
    </p:spTree>
    <p:extLst>
      <p:ext uri="{BB962C8B-B14F-4D97-AF65-F5344CB8AC3E}">
        <p14:creationId xmlns:p14="http://schemas.microsoft.com/office/powerpoint/2010/main" val="4017011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260" b="17512"/>
          <a:stretch/>
        </p:blipFill>
        <p:spPr>
          <a:xfrm>
            <a:off x="531223" y="1265331"/>
            <a:ext cx="10424160" cy="2269096"/>
          </a:xfrm>
          <a:prstGeom prst="rect">
            <a:avLst/>
          </a:prstGeom>
          <a:ln w="28575">
            <a:solidFill>
              <a:srgbClr val="FF0000"/>
            </a:solidFill>
          </a:ln>
        </p:spPr>
      </p:pic>
      <p:sp>
        <p:nvSpPr>
          <p:cNvPr id="3" name="TextBox 2"/>
          <p:cNvSpPr txBox="1"/>
          <p:nvPr/>
        </p:nvSpPr>
        <p:spPr>
          <a:xfrm>
            <a:off x="571815" y="1230496"/>
            <a:ext cx="9038445" cy="830997"/>
          </a:xfrm>
          <a:prstGeom prst="rect">
            <a:avLst/>
          </a:prstGeom>
          <a:noFill/>
        </p:spPr>
        <p:txBody>
          <a:bodyPr wrap="square" rtlCol="0">
            <a:spAutoFit/>
          </a:bodyPr>
          <a:lstStyle/>
          <a:p>
            <a:r>
              <a:rPr lang="en-US" sz="2000" b="1" u="sng" dirty="0" smtClean="0">
                <a:solidFill>
                  <a:schemeClr val="bg1"/>
                </a:solidFill>
              </a:rPr>
              <a:t>Other-</a:t>
            </a:r>
          </a:p>
          <a:p>
            <a:r>
              <a:rPr lang="en-US" sz="1400" dirty="0" smtClean="0">
                <a:solidFill>
                  <a:schemeClr val="bg1"/>
                </a:solidFill>
              </a:rPr>
              <a:t>Include any information pertinent to the development of the IEP that was not included anywhere else on the Student Profile page.</a:t>
            </a:r>
          </a:p>
        </p:txBody>
      </p:sp>
      <p:sp>
        <p:nvSpPr>
          <p:cNvPr id="4" name="TextBox 3"/>
          <p:cNvSpPr txBox="1"/>
          <p:nvPr/>
        </p:nvSpPr>
        <p:spPr>
          <a:xfrm>
            <a:off x="583470" y="2185574"/>
            <a:ext cx="10641874" cy="1200329"/>
          </a:xfrm>
          <a:prstGeom prst="rect">
            <a:avLst/>
          </a:prstGeom>
          <a:noFill/>
        </p:spPr>
        <p:txBody>
          <a:bodyPr wrap="square" rtlCol="0">
            <a:spAutoFit/>
          </a:bodyPr>
          <a:lstStyle/>
          <a:p>
            <a:r>
              <a:rPr lang="en-US" dirty="0" smtClean="0">
                <a:solidFill>
                  <a:schemeClr val="bg1"/>
                </a:solidFill>
              </a:rPr>
              <a:t>According to the student’s teachers, he attends the general education classroom for all of his courses and requires minimal accommodations.  All of his teachers stated that he takes on a leadership role whenever possible and behaves appropriately in the classroom.  His  special education case manager stated that he participated in a community science fair with his friends and demonstrated great teamwork.</a:t>
            </a:r>
            <a:endParaRPr lang="en-US" dirty="0">
              <a:solidFill>
                <a:schemeClr val="bg1"/>
              </a:solidFill>
            </a:endParaRPr>
          </a:p>
        </p:txBody>
      </p:sp>
    </p:spTree>
    <p:extLst>
      <p:ext uri="{BB962C8B-B14F-4D97-AF65-F5344CB8AC3E}">
        <p14:creationId xmlns:p14="http://schemas.microsoft.com/office/powerpoint/2010/main" val="2183550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55" t="1356" r="2084" b="1770"/>
          <a:stretch/>
        </p:blipFill>
        <p:spPr>
          <a:xfrm>
            <a:off x="4821796" y="11836"/>
            <a:ext cx="5328473" cy="6181725"/>
          </a:xfrm>
          <a:prstGeom prst="rect">
            <a:avLst/>
          </a:prstGeom>
          <a:ln w="19050">
            <a:solidFill>
              <a:schemeClr val="bg1"/>
            </a:solidFill>
          </a:ln>
        </p:spPr>
      </p:pic>
      <p:sp>
        <p:nvSpPr>
          <p:cNvPr id="3" name="Oval 2"/>
          <p:cNvSpPr/>
          <p:nvPr/>
        </p:nvSpPr>
        <p:spPr>
          <a:xfrm>
            <a:off x="4962524" y="2121197"/>
            <a:ext cx="2627871" cy="253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C:\Documents and Settings\rabreks\Local Settings\Temporary Internet Files\Content.IE5\7KY1DFE9\MCj04346630000[1].wmf"/>
          <p:cNvPicPr>
            <a:picLocks noChangeAspect="1" noChangeArrowheads="1"/>
          </p:cNvPicPr>
          <p:nvPr/>
        </p:nvPicPr>
        <p:blipFill>
          <a:blip r:embed="rId4" cstate="print"/>
          <a:srcRect/>
          <a:stretch>
            <a:fillRect/>
          </a:stretch>
        </p:blipFill>
        <p:spPr bwMode="auto">
          <a:xfrm>
            <a:off x="8943976" y="2073817"/>
            <a:ext cx="193576" cy="23411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TextBox 4"/>
          <p:cNvSpPr txBox="1"/>
          <p:nvPr/>
        </p:nvSpPr>
        <p:spPr>
          <a:xfrm>
            <a:off x="299936" y="1678221"/>
            <a:ext cx="3985797" cy="2308324"/>
          </a:xfrm>
          <a:prstGeom prst="rect">
            <a:avLst/>
          </a:prstGeom>
          <a:noFill/>
        </p:spPr>
        <p:txBody>
          <a:bodyPr wrap="square" rtlCol="0">
            <a:spAutoFit/>
          </a:bodyPr>
          <a:lstStyle/>
          <a:p>
            <a:pPr algn="ctr"/>
            <a:r>
              <a:rPr lang="en-US" sz="3600" dirty="0"/>
              <a:t>Items checked “YES” </a:t>
            </a:r>
            <a:r>
              <a:rPr lang="en-US" sz="3600" dirty="0" smtClean="0"/>
              <a:t>must be </a:t>
            </a:r>
            <a:r>
              <a:rPr lang="en-US" sz="3600" dirty="0"/>
              <a:t>addressed in </a:t>
            </a:r>
            <a:r>
              <a:rPr lang="en-US" sz="3600" dirty="0" smtClean="0"/>
              <a:t>the </a:t>
            </a:r>
            <a:r>
              <a:rPr lang="en-US" sz="3600" dirty="0"/>
              <a:t>IEP</a:t>
            </a:r>
          </a:p>
        </p:txBody>
      </p:sp>
    </p:spTree>
    <p:extLst>
      <p:ext uri="{BB962C8B-B14F-4D97-AF65-F5344CB8AC3E}">
        <p14:creationId xmlns:p14="http://schemas.microsoft.com/office/powerpoint/2010/main" val="1574517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59216" y="2648062"/>
            <a:ext cx="2249619" cy="749873"/>
          </a:xfrm>
          <a:prstGeom prst="rect">
            <a:avLst/>
          </a:prstGeom>
        </p:spPr>
      </p:pic>
      <p:pic>
        <p:nvPicPr>
          <p:cNvPr id="5" name="Picture 4"/>
          <p:cNvPicPr>
            <a:picLocks noChangeAspect="1"/>
          </p:cNvPicPr>
          <p:nvPr/>
        </p:nvPicPr>
        <p:blipFill>
          <a:blip r:embed="rId3"/>
          <a:stretch>
            <a:fillRect/>
          </a:stretch>
        </p:blipFill>
        <p:spPr>
          <a:xfrm>
            <a:off x="2818893" y="226242"/>
            <a:ext cx="8703354" cy="5467547"/>
          </a:xfrm>
          <a:prstGeom prst="rect">
            <a:avLst/>
          </a:prstGeom>
        </p:spPr>
      </p:pic>
      <p:sp>
        <p:nvSpPr>
          <p:cNvPr id="6" name="TextBox 5"/>
          <p:cNvSpPr txBox="1"/>
          <p:nvPr/>
        </p:nvSpPr>
        <p:spPr>
          <a:xfrm>
            <a:off x="4416466" y="5196333"/>
            <a:ext cx="1919994" cy="400110"/>
          </a:xfrm>
          <a:prstGeom prst="rect">
            <a:avLst/>
          </a:prstGeom>
          <a:noFill/>
        </p:spPr>
        <p:txBody>
          <a:bodyPr wrap="square" rtlCol="0">
            <a:spAutoFit/>
          </a:bodyPr>
          <a:lstStyle/>
          <a:p>
            <a:r>
              <a:rPr lang="en-US" sz="2000" b="1" dirty="0" smtClean="0">
                <a:solidFill>
                  <a:srgbClr val="FF0000"/>
                </a:solidFill>
              </a:rPr>
              <a:t>KTEA-3</a:t>
            </a:r>
            <a:endParaRPr lang="en-US" sz="2000" b="1" dirty="0">
              <a:solidFill>
                <a:srgbClr val="FF0000"/>
              </a:solidFill>
            </a:endParaRPr>
          </a:p>
        </p:txBody>
      </p:sp>
      <p:pic>
        <p:nvPicPr>
          <p:cNvPr id="7" name="Picture 6"/>
          <p:cNvPicPr>
            <a:picLocks noChangeAspect="1"/>
          </p:cNvPicPr>
          <p:nvPr/>
        </p:nvPicPr>
        <p:blipFill>
          <a:blip r:embed="rId4"/>
          <a:stretch>
            <a:fillRect/>
          </a:stretch>
        </p:blipFill>
        <p:spPr>
          <a:xfrm>
            <a:off x="3043255" y="4500058"/>
            <a:ext cx="547208" cy="618141"/>
          </a:xfrm>
          <a:prstGeom prst="rect">
            <a:avLst/>
          </a:prstGeom>
        </p:spPr>
      </p:pic>
      <p:pic>
        <p:nvPicPr>
          <p:cNvPr id="8" name="Picture 7"/>
          <p:cNvPicPr>
            <a:picLocks noChangeAspect="1"/>
          </p:cNvPicPr>
          <p:nvPr/>
        </p:nvPicPr>
        <p:blipFill>
          <a:blip r:embed="rId4"/>
          <a:stretch>
            <a:fillRect/>
          </a:stretch>
        </p:blipFill>
        <p:spPr>
          <a:xfrm>
            <a:off x="3048867" y="4183709"/>
            <a:ext cx="513315" cy="579855"/>
          </a:xfrm>
          <a:prstGeom prst="rect">
            <a:avLst/>
          </a:prstGeom>
        </p:spPr>
      </p:pic>
      <p:pic>
        <p:nvPicPr>
          <p:cNvPr id="9" name="Picture 8"/>
          <p:cNvPicPr>
            <a:picLocks noChangeAspect="1"/>
          </p:cNvPicPr>
          <p:nvPr/>
        </p:nvPicPr>
        <p:blipFill>
          <a:blip r:embed="rId4"/>
          <a:stretch>
            <a:fillRect/>
          </a:stretch>
        </p:blipFill>
        <p:spPr>
          <a:xfrm>
            <a:off x="5725228" y="4163839"/>
            <a:ext cx="529005" cy="597579"/>
          </a:xfrm>
          <a:prstGeom prst="rect">
            <a:avLst/>
          </a:prstGeom>
        </p:spPr>
      </p:pic>
      <p:pic>
        <p:nvPicPr>
          <p:cNvPr id="13" name="Picture 12"/>
          <p:cNvPicPr>
            <a:picLocks noChangeAspect="1"/>
          </p:cNvPicPr>
          <p:nvPr/>
        </p:nvPicPr>
        <p:blipFill>
          <a:blip r:embed="rId4"/>
          <a:stretch>
            <a:fillRect/>
          </a:stretch>
        </p:blipFill>
        <p:spPr>
          <a:xfrm>
            <a:off x="3192775" y="1747844"/>
            <a:ext cx="568228" cy="641886"/>
          </a:xfrm>
          <a:prstGeom prst="rect">
            <a:avLst/>
          </a:prstGeom>
        </p:spPr>
      </p:pic>
      <p:pic>
        <p:nvPicPr>
          <p:cNvPr id="14" name="Picture 13"/>
          <p:cNvPicPr>
            <a:picLocks noChangeAspect="1"/>
          </p:cNvPicPr>
          <p:nvPr/>
        </p:nvPicPr>
        <p:blipFill>
          <a:blip r:embed="rId4"/>
          <a:stretch>
            <a:fillRect/>
          </a:stretch>
        </p:blipFill>
        <p:spPr>
          <a:xfrm>
            <a:off x="8464414" y="4151900"/>
            <a:ext cx="547612" cy="618597"/>
          </a:xfrm>
          <a:prstGeom prst="rect">
            <a:avLst/>
          </a:prstGeom>
        </p:spPr>
      </p:pic>
      <p:pic>
        <p:nvPicPr>
          <p:cNvPr id="15" name="Picture 14"/>
          <p:cNvPicPr>
            <a:picLocks noChangeAspect="1"/>
          </p:cNvPicPr>
          <p:nvPr/>
        </p:nvPicPr>
        <p:blipFill>
          <a:blip r:embed="rId4"/>
          <a:stretch>
            <a:fillRect/>
          </a:stretch>
        </p:blipFill>
        <p:spPr>
          <a:xfrm>
            <a:off x="3188699" y="2695335"/>
            <a:ext cx="550539" cy="621904"/>
          </a:xfrm>
          <a:prstGeom prst="rect">
            <a:avLst/>
          </a:prstGeom>
        </p:spPr>
      </p:pic>
      <p:pic>
        <p:nvPicPr>
          <p:cNvPr id="16" name="Picture 15"/>
          <p:cNvPicPr>
            <a:picLocks noChangeAspect="1"/>
          </p:cNvPicPr>
          <p:nvPr/>
        </p:nvPicPr>
        <p:blipFill>
          <a:blip r:embed="rId5"/>
          <a:stretch>
            <a:fillRect/>
          </a:stretch>
        </p:blipFill>
        <p:spPr>
          <a:xfrm>
            <a:off x="3077148" y="5074611"/>
            <a:ext cx="484692" cy="581630"/>
          </a:xfrm>
          <a:prstGeom prst="rect">
            <a:avLst/>
          </a:prstGeom>
        </p:spPr>
      </p:pic>
      <p:sp>
        <p:nvSpPr>
          <p:cNvPr id="2" name="TextBox 1"/>
          <p:cNvSpPr txBox="1"/>
          <p:nvPr/>
        </p:nvSpPr>
        <p:spPr>
          <a:xfrm>
            <a:off x="824089" y="1964267"/>
            <a:ext cx="1140178" cy="584775"/>
          </a:xfrm>
          <a:prstGeom prst="rect">
            <a:avLst/>
          </a:prstGeom>
          <a:noFill/>
        </p:spPr>
        <p:txBody>
          <a:bodyPr wrap="square" rtlCol="0">
            <a:spAutoFit/>
          </a:bodyPr>
          <a:lstStyle/>
          <a:p>
            <a:r>
              <a:rPr lang="en-US" sz="3200" b="1" i="1" dirty="0" smtClean="0"/>
              <a:t>New</a:t>
            </a:r>
            <a:endParaRPr lang="en-US" sz="3200" b="1" i="1" dirty="0"/>
          </a:p>
        </p:txBody>
      </p:sp>
      <p:pic>
        <p:nvPicPr>
          <p:cNvPr id="17" name="Picture 16"/>
          <p:cNvPicPr>
            <a:picLocks noChangeAspect="1"/>
          </p:cNvPicPr>
          <p:nvPr/>
        </p:nvPicPr>
        <p:blipFill>
          <a:blip r:embed="rId4"/>
          <a:stretch>
            <a:fillRect/>
          </a:stretch>
        </p:blipFill>
        <p:spPr>
          <a:xfrm>
            <a:off x="3188698" y="2131308"/>
            <a:ext cx="550539" cy="621904"/>
          </a:xfrm>
          <a:prstGeom prst="rect">
            <a:avLst/>
          </a:prstGeom>
        </p:spPr>
      </p:pic>
    </p:spTree>
    <p:extLst>
      <p:ext uri="{BB962C8B-B14F-4D97-AF65-F5344CB8AC3E}">
        <p14:creationId xmlns:p14="http://schemas.microsoft.com/office/powerpoint/2010/main" val="1958081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58468" y="1300899"/>
            <a:ext cx="9833729" cy="4817097"/>
          </a:xfrm>
          <a:prstGeom prst="rect">
            <a:avLst/>
          </a:prstGeom>
        </p:spPr>
      </p:pic>
      <p:sp>
        <p:nvSpPr>
          <p:cNvPr id="6" name="TextBox 5"/>
          <p:cNvSpPr txBox="1"/>
          <p:nvPr/>
        </p:nvSpPr>
        <p:spPr>
          <a:xfrm>
            <a:off x="1102941" y="348791"/>
            <a:ext cx="9747312" cy="707886"/>
          </a:xfrm>
          <a:prstGeom prst="rect">
            <a:avLst/>
          </a:prstGeom>
          <a:noFill/>
        </p:spPr>
        <p:txBody>
          <a:bodyPr wrap="square" rtlCol="0" anchor="ctr">
            <a:spAutoFit/>
          </a:bodyPr>
          <a:lstStyle/>
          <a:p>
            <a:r>
              <a:rPr lang="en-US" sz="4000" dirty="0"/>
              <a:t>Long-Term </a:t>
            </a:r>
            <a:r>
              <a:rPr lang="en-US" sz="4000" dirty="0" smtClean="0">
                <a:latin typeface="+mj-lt"/>
              </a:rPr>
              <a:t>Post-Secondary Transition Goals</a:t>
            </a:r>
            <a:endParaRPr lang="en-US" sz="4000" dirty="0">
              <a:latin typeface="+mj-lt"/>
            </a:endParaRPr>
          </a:p>
        </p:txBody>
      </p:sp>
    </p:spTree>
    <p:extLst>
      <p:ext uri="{BB962C8B-B14F-4D97-AF65-F5344CB8AC3E}">
        <p14:creationId xmlns:p14="http://schemas.microsoft.com/office/powerpoint/2010/main" val="2102206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54526" y="1588168"/>
            <a:ext cx="9409969" cy="4379639"/>
          </a:xfrm>
          <a:prstGeom prst="rect">
            <a:avLst/>
          </a:prstGeom>
        </p:spPr>
      </p:pic>
      <p:sp>
        <p:nvSpPr>
          <p:cNvPr id="8" name="TextBox 7"/>
          <p:cNvSpPr txBox="1"/>
          <p:nvPr/>
        </p:nvSpPr>
        <p:spPr>
          <a:xfrm>
            <a:off x="1977991" y="1917213"/>
            <a:ext cx="5842535" cy="369332"/>
          </a:xfrm>
          <a:prstGeom prst="rect">
            <a:avLst/>
          </a:prstGeom>
          <a:noFill/>
        </p:spPr>
        <p:txBody>
          <a:bodyPr wrap="square" rtlCol="0">
            <a:spAutoFit/>
          </a:bodyPr>
          <a:lstStyle/>
          <a:p>
            <a:r>
              <a:rPr lang="en-US" dirty="0">
                <a:solidFill>
                  <a:srgbClr val="FF0000"/>
                </a:solidFill>
              </a:rPr>
              <a:t>	</a:t>
            </a:r>
            <a:r>
              <a:rPr lang="en-US" dirty="0" smtClean="0">
                <a:solidFill>
                  <a:srgbClr val="FF0000"/>
                </a:solidFill>
              </a:rPr>
              <a:t>	</a:t>
            </a:r>
            <a:endParaRPr lang="en-US" dirty="0">
              <a:solidFill>
                <a:srgbClr val="FF0000"/>
              </a:solidFill>
            </a:endParaRPr>
          </a:p>
        </p:txBody>
      </p:sp>
      <p:sp>
        <p:nvSpPr>
          <p:cNvPr id="22" name="TextBox 21"/>
          <p:cNvSpPr txBox="1"/>
          <p:nvPr/>
        </p:nvSpPr>
        <p:spPr>
          <a:xfrm>
            <a:off x="1454526" y="597740"/>
            <a:ext cx="9508749" cy="830997"/>
          </a:xfrm>
          <a:prstGeom prst="rect">
            <a:avLst/>
          </a:prstGeom>
          <a:noFill/>
        </p:spPr>
        <p:txBody>
          <a:bodyPr wrap="square" rtlCol="0">
            <a:spAutoFit/>
          </a:bodyPr>
          <a:lstStyle/>
          <a:p>
            <a:pPr algn="ctr"/>
            <a:r>
              <a:rPr lang="en-US" sz="2400" dirty="0" smtClean="0"/>
              <a:t> Assessments Used to Determine Long-Term Postsecondary Transition Goals </a:t>
            </a:r>
            <a:r>
              <a:rPr lang="en-US" sz="2400" b="1" dirty="0" smtClean="0">
                <a:solidFill>
                  <a:schemeClr val="accent6"/>
                </a:solidFill>
              </a:rPr>
              <a:t>Must</a:t>
            </a:r>
            <a:r>
              <a:rPr lang="en-US" sz="2400" dirty="0" smtClean="0"/>
              <a:t> Be Addressed</a:t>
            </a:r>
            <a:endParaRPr lang="en-US" sz="2400" dirty="0"/>
          </a:p>
        </p:txBody>
      </p:sp>
      <p:cxnSp>
        <p:nvCxnSpPr>
          <p:cNvPr id="27" name="Straight Arrow Connector 26"/>
          <p:cNvCxnSpPr/>
          <p:nvPr/>
        </p:nvCxnSpPr>
        <p:spPr>
          <a:xfrm>
            <a:off x="431144" y="1996120"/>
            <a:ext cx="940456"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1144" y="3455068"/>
            <a:ext cx="940456"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31144" y="4942832"/>
            <a:ext cx="940456"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6743" y="1057341"/>
            <a:ext cx="1064715" cy="646331"/>
          </a:xfrm>
          <a:prstGeom prst="rect">
            <a:avLst/>
          </a:prstGeom>
        </p:spPr>
        <p:txBody>
          <a:bodyPr wrap="none">
            <a:spAutoFit/>
          </a:bodyPr>
          <a:lstStyle/>
          <a:p>
            <a:r>
              <a:rPr lang="en-US" sz="3600" b="1" i="1" dirty="0"/>
              <a:t>New</a:t>
            </a:r>
          </a:p>
        </p:txBody>
      </p:sp>
    </p:spTree>
    <p:extLst>
      <p:ext uri="{BB962C8B-B14F-4D97-AF65-F5344CB8AC3E}">
        <p14:creationId xmlns:p14="http://schemas.microsoft.com/office/powerpoint/2010/main" val="2731559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80550" y="1197205"/>
            <a:ext cx="9830901" cy="5024484"/>
          </a:xfrm>
          <a:prstGeom prst="rect">
            <a:avLst/>
          </a:prstGeom>
        </p:spPr>
      </p:pic>
      <p:sp>
        <p:nvSpPr>
          <p:cNvPr id="2" name="Rectangle 1"/>
          <p:cNvSpPr/>
          <p:nvPr/>
        </p:nvSpPr>
        <p:spPr>
          <a:xfrm>
            <a:off x="2700294" y="1613323"/>
            <a:ext cx="3246979" cy="369332"/>
          </a:xfrm>
          <a:prstGeom prst="rect">
            <a:avLst/>
          </a:prstGeom>
        </p:spPr>
        <p:txBody>
          <a:bodyPr wrap="none">
            <a:spAutoFit/>
          </a:bodyPr>
          <a:lstStyle/>
          <a:p>
            <a:r>
              <a:rPr lang="en-US" dirty="0" smtClean="0">
                <a:solidFill>
                  <a:srgbClr val="FF0000"/>
                </a:solidFill>
              </a:rPr>
              <a:t>O*NET Career Exploration Tools</a:t>
            </a:r>
            <a:endParaRPr lang="en-US" dirty="0">
              <a:solidFill>
                <a:srgbClr val="FF0000"/>
              </a:solidFill>
            </a:endParaRPr>
          </a:p>
        </p:txBody>
      </p:sp>
      <p:sp>
        <p:nvSpPr>
          <p:cNvPr id="3" name="Rectangle 2"/>
          <p:cNvSpPr/>
          <p:nvPr/>
        </p:nvSpPr>
        <p:spPr>
          <a:xfrm>
            <a:off x="2738001" y="3279597"/>
            <a:ext cx="2881494" cy="369332"/>
          </a:xfrm>
          <a:prstGeom prst="rect">
            <a:avLst/>
          </a:prstGeom>
        </p:spPr>
        <p:txBody>
          <a:bodyPr wrap="none">
            <a:spAutoFit/>
          </a:bodyPr>
          <a:lstStyle/>
          <a:p>
            <a:r>
              <a:rPr lang="en-US" dirty="0">
                <a:solidFill>
                  <a:srgbClr val="FF0000"/>
                </a:solidFill>
              </a:rPr>
              <a:t>Interviews and Observations</a:t>
            </a:r>
          </a:p>
        </p:txBody>
      </p:sp>
      <p:sp>
        <p:nvSpPr>
          <p:cNvPr id="4" name="Rectangle 3"/>
          <p:cNvSpPr/>
          <p:nvPr/>
        </p:nvSpPr>
        <p:spPr>
          <a:xfrm>
            <a:off x="2712864" y="5019599"/>
            <a:ext cx="2881494" cy="369332"/>
          </a:xfrm>
          <a:prstGeom prst="rect">
            <a:avLst/>
          </a:prstGeom>
        </p:spPr>
        <p:txBody>
          <a:bodyPr wrap="none">
            <a:spAutoFit/>
          </a:bodyPr>
          <a:lstStyle/>
          <a:p>
            <a:r>
              <a:rPr lang="en-US" dirty="0">
                <a:solidFill>
                  <a:srgbClr val="FF0000"/>
                </a:solidFill>
              </a:rPr>
              <a:t>Interviews and Observations</a:t>
            </a:r>
          </a:p>
        </p:txBody>
      </p:sp>
      <p:sp>
        <p:nvSpPr>
          <p:cNvPr id="9" name="Rectangle 8"/>
          <p:cNvSpPr/>
          <p:nvPr/>
        </p:nvSpPr>
        <p:spPr>
          <a:xfrm>
            <a:off x="2687722" y="1317891"/>
            <a:ext cx="952505" cy="369332"/>
          </a:xfrm>
          <a:prstGeom prst="rect">
            <a:avLst/>
          </a:prstGeom>
        </p:spPr>
        <p:txBody>
          <a:bodyPr wrap="none">
            <a:spAutoFit/>
          </a:bodyPr>
          <a:lstStyle/>
          <a:p>
            <a:r>
              <a:rPr lang="en-US" dirty="0" smtClean="0">
                <a:solidFill>
                  <a:srgbClr val="FF0000"/>
                </a:solidFill>
              </a:rPr>
              <a:t>KTEA- 3</a:t>
            </a:r>
            <a:endParaRPr lang="en-US" dirty="0">
              <a:solidFill>
                <a:srgbClr val="FF0000"/>
              </a:solidFill>
            </a:endParaRPr>
          </a:p>
        </p:txBody>
      </p:sp>
      <p:sp>
        <p:nvSpPr>
          <p:cNvPr id="10" name="Rectangle 9"/>
          <p:cNvSpPr/>
          <p:nvPr/>
        </p:nvSpPr>
        <p:spPr>
          <a:xfrm>
            <a:off x="2738001" y="3050703"/>
            <a:ext cx="3246979" cy="369332"/>
          </a:xfrm>
          <a:prstGeom prst="rect">
            <a:avLst/>
          </a:prstGeom>
        </p:spPr>
        <p:txBody>
          <a:bodyPr wrap="none">
            <a:spAutoFit/>
          </a:bodyPr>
          <a:lstStyle/>
          <a:p>
            <a:r>
              <a:rPr lang="en-US" dirty="0" smtClean="0">
                <a:solidFill>
                  <a:srgbClr val="FF0000"/>
                </a:solidFill>
              </a:rPr>
              <a:t>O*NET Career Exploration Tools</a:t>
            </a:r>
            <a:endParaRPr lang="en-US" dirty="0">
              <a:solidFill>
                <a:srgbClr val="FF0000"/>
              </a:solidFill>
            </a:endParaRPr>
          </a:p>
        </p:txBody>
      </p:sp>
      <p:sp>
        <p:nvSpPr>
          <p:cNvPr id="11" name="Rectangle 10"/>
          <p:cNvSpPr/>
          <p:nvPr/>
        </p:nvSpPr>
        <p:spPr>
          <a:xfrm>
            <a:off x="2692427" y="4750643"/>
            <a:ext cx="1692707" cy="369332"/>
          </a:xfrm>
          <a:prstGeom prst="rect">
            <a:avLst/>
          </a:prstGeom>
        </p:spPr>
        <p:txBody>
          <a:bodyPr wrap="none">
            <a:spAutoFit/>
          </a:bodyPr>
          <a:lstStyle/>
          <a:p>
            <a:r>
              <a:rPr lang="en-US" dirty="0">
                <a:solidFill>
                  <a:srgbClr val="FF0000"/>
                </a:solidFill>
              </a:rPr>
              <a:t>Casey Life Skills</a:t>
            </a:r>
          </a:p>
        </p:txBody>
      </p:sp>
      <p:sp>
        <p:nvSpPr>
          <p:cNvPr id="12" name="Rectangle 11"/>
          <p:cNvSpPr/>
          <p:nvPr/>
        </p:nvSpPr>
        <p:spPr>
          <a:xfrm>
            <a:off x="9304253" y="1330435"/>
            <a:ext cx="1235036" cy="369332"/>
          </a:xfrm>
          <a:prstGeom prst="rect">
            <a:avLst/>
          </a:prstGeom>
        </p:spPr>
        <p:txBody>
          <a:bodyPr wrap="square">
            <a:spAutoFit/>
          </a:bodyPr>
          <a:lstStyle/>
          <a:p>
            <a:r>
              <a:rPr lang="en-US" dirty="0" smtClean="0">
                <a:solidFill>
                  <a:srgbClr val="FF0000"/>
                </a:solidFill>
              </a:rPr>
              <a:t>04/15/2015</a:t>
            </a:r>
            <a:endParaRPr lang="en-US" dirty="0">
              <a:solidFill>
                <a:srgbClr val="FF0000"/>
              </a:solidFill>
            </a:endParaRPr>
          </a:p>
        </p:txBody>
      </p:sp>
      <p:sp>
        <p:nvSpPr>
          <p:cNvPr id="13" name="Rectangle 12"/>
          <p:cNvSpPr/>
          <p:nvPr/>
        </p:nvSpPr>
        <p:spPr>
          <a:xfrm>
            <a:off x="9310002" y="1606339"/>
            <a:ext cx="1199367" cy="369332"/>
          </a:xfrm>
          <a:prstGeom prst="rect">
            <a:avLst/>
          </a:prstGeom>
        </p:spPr>
        <p:txBody>
          <a:bodyPr wrap="none">
            <a:spAutoFit/>
          </a:bodyPr>
          <a:lstStyle/>
          <a:p>
            <a:r>
              <a:rPr lang="en-US" dirty="0" smtClean="0">
                <a:solidFill>
                  <a:srgbClr val="FF0000"/>
                </a:solidFill>
              </a:rPr>
              <a:t>01/23/2015</a:t>
            </a:r>
            <a:endParaRPr lang="en-US" dirty="0">
              <a:solidFill>
                <a:srgbClr val="FF0000"/>
              </a:solidFill>
            </a:endParaRPr>
          </a:p>
        </p:txBody>
      </p:sp>
      <p:sp>
        <p:nvSpPr>
          <p:cNvPr id="14" name="Rectangle 13"/>
          <p:cNvSpPr/>
          <p:nvPr/>
        </p:nvSpPr>
        <p:spPr>
          <a:xfrm>
            <a:off x="9265926" y="3004995"/>
            <a:ext cx="1199367" cy="369332"/>
          </a:xfrm>
          <a:prstGeom prst="rect">
            <a:avLst/>
          </a:prstGeom>
        </p:spPr>
        <p:txBody>
          <a:bodyPr wrap="none">
            <a:spAutoFit/>
          </a:bodyPr>
          <a:lstStyle/>
          <a:p>
            <a:r>
              <a:rPr lang="en-US" dirty="0" smtClean="0">
                <a:solidFill>
                  <a:srgbClr val="FF0000"/>
                </a:solidFill>
              </a:rPr>
              <a:t>01/23/2015</a:t>
            </a:r>
            <a:endParaRPr lang="en-US" dirty="0">
              <a:solidFill>
                <a:srgbClr val="FF0000"/>
              </a:solidFill>
            </a:endParaRPr>
          </a:p>
        </p:txBody>
      </p:sp>
      <p:sp>
        <p:nvSpPr>
          <p:cNvPr id="15" name="Rectangle 14"/>
          <p:cNvSpPr/>
          <p:nvPr/>
        </p:nvSpPr>
        <p:spPr>
          <a:xfrm>
            <a:off x="9253444" y="3289609"/>
            <a:ext cx="1206099" cy="369332"/>
          </a:xfrm>
          <a:prstGeom prst="rect">
            <a:avLst/>
          </a:prstGeom>
        </p:spPr>
        <p:txBody>
          <a:bodyPr wrap="none">
            <a:spAutoFit/>
          </a:bodyPr>
          <a:lstStyle/>
          <a:p>
            <a:r>
              <a:rPr lang="en-US" dirty="0" smtClean="0">
                <a:solidFill>
                  <a:srgbClr val="FF0000"/>
                </a:solidFill>
              </a:rPr>
              <a:t>01/14/2015</a:t>
            </a:r>
            <a:endParaRPr lang="en-US" dirty="0">
              <a:solidFill>
                <a:srgbClr val="FF0000"/>
              </a:solidFill>
            </a:endParaRPr>
          </a:p>
        </p:txBody>
      </p:sp>
      <p:sp>
        <p:nvSpPr>
          <p:cNvPr id="16" name="Rectangle 15"/>
          <p:cNvSpPr/>
          <p:nvPr/>
        </p:nvSpPr>
        <p:spPr>
          <a:xfrm>
            <a:off x="9230758" y="4688265"/>
            <a:ext cx="1206099" cy="369332"/>
          </a:xfrm>
          <a:prstGeom prst="rect">
            <a:avLst/>
          </a:prstGeom>
        </p:spPr>
        <p:txBody>
          <a:bodyPr wrap="none">
            <a:spAutoFit/>
          </a:bodyPr>
          <a:lstStyle/>
          <a:p>
            <a:r>
              <a:rPr lang="en-US" dirty="0" smtClean="0">
                <a:solidFill>
                  <a:srgbClr val="FF0000"/>
                </a:solidFill>
              </a:rPr>
              <a:t>01/12/2015</a:t>
            </a:r>
            <a:endParaRPr lang="en-US" dirty="0">
              <a:solidFill>
                <a:srgbClr val="FF0000"/>
              </a:solidFill>
            </a:endParaRPr>
          </a:p>
        </p:txBody>
      </p:sp>
      <p:sp>
        <p:nvSpPr>
          <p:cNvPr id="17" name="Rectangle 16"/>
          <p:cNvSpPr/>
          <p:nvPr/>
        </p:nvSpPr>
        <p:spPr>
          <a:xfrm>
            <a:off x="9211897" y="4974391"/>
            <a:ext cx="1206099" cy="369332"/>
          </a:xfrm>
          <a:prstGeom prst="rect">
            <a:avLst/>
          </a:prstGeom>
        </p:spPr>
        <p:txBody>
          <a:bodyPr wrap="none">
            <a:spAutoFit/>
          </a:bodyPr>
          <a:lstStyle/>
          <a:p>
            <a:r>
              <a:rPr lang="en-US" dirty="0" smtClean="0">
                <a:solidFill>
                  <a:srgbClr val="FF0000"/>
                </a:solidFill>
              </a:rPr>
              <a:t>01/14/2015</a:t>
            </a:r>
            <a:endParaRPr lang="en-US" dirty="0">
              <a:solidFill>
                <a:srgbClr val="FF0000"/>
              </a:solidFill>
            </a:endParaRPr>
          </a:p>
        </p:txBody>
      </p:sp>
      <p:sp>
        <p:nvSpPr>
          <p:cNvPr id="18" name="TextBox 17"/>
          <p:cNvSpPr txBox="1"/>
          <p:nvPr/>
        </p:nvSpPr>
        <p:spPr>
          <a:xfrm>
            <a:off x="933254" y="236843"/>
            <a:ext cx="11258746" cy="769441"/>
          </a:xfrm>
          <a:prstGeom prst="rect">
            <a:avLst/>
          </a:prstGeom>
          <a:noFill/>
        </p:spPr>
        <p:txBody>
          <a:bodyPr wrap="square" rtlCol="0">
            <a:spAutoFit/>
          </a:bodyPr>
          <a:lstStyle/>
          <a:p>
            <a:r>
              <a:rPr lang="en-US" sz="4400" dirty="0" smtClean="0"/>
              <a:t> Long-Term </a:t>
            </a:r>
            <a:r>
              <a:rPr lang="en-US" sz="4400" dirty="0"/>
              <a:t>Post-Secondary </a:t>
            </a:r>
            <a:r>
              <a:rPr lang="en-US" sz="4400" dirty="0" smtClean="0"/>
              <a:t>Transition Goals</a:t>
            </a:r>
            <a:endParaRPr lang="en-US" sz="4400" dirty="0"/>
          </a:p>
        </p:txBody>
      </p:sp>
      <p:cxnSp>
        <p:nvCxnSpPr>
          <p:cNvPr id="20" name="Straight Arrow Connector 19"/>
          <p:cNvCxnSpPr/>
          <p:nvPr/>
        </p:nvCxnSpPr>
        <p:spPr>
          <a:xfrm>
            <a:off x="101206" y="1686376"/>
            <a:ext cx="9404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1206" y="3346171"/>
            <a:ext cx="9404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01206" y="5098759"/>
            <a:ext cx="9404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0" y="809092"/>
            <a:ext cx="1847654" cy="646331"/>
          </a:xfrm>
          <a:prstGeom prst="rect">
            <a:avLst/>
          </a:prstGeom>
          <a:noFill/>
        </p:spPr>
        <p:txBody>
          <a:bodyPr wrap="square" rtlCol="0">
            <a:spAutoFit/>
          </a:bodyPr>
          <a:lstStyle/>
          <a:p>
            <a:r>
              <a:rPr lang="en-US" sz="3600" b="1" i="1" dirty="0" smtClean="0"/>
              <a:t>New</a:t>
            </a:r>
            <a:endParaRPr lang="en-US" sz="3600" b="1" i="1" dirty="0"/>
          </a:p>
        </p:txBody>
      </p:sp>
    </p:spTree>
    <p:extLst>
      <p:ext uri="{BB962C8B-B14F-4D97-AF65-F5344CB8AC3E}">
        <p14:creationId xmlns:p14="http://schemas.microsoft.com/office/powerpoint/2010/main" val="2559921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69687" y="1338606"/>
            <a:ext cx="9409969" cy="4930219"/>
          </a:xfrm>
          <a:prstGeom prst="rect">
            <a:avLst/>
          </a:prstGeom>
        </p:spPr>
      </p:pic>
      <p:cxnSp>
        <p:nvCxnSpPr>
          <p:cNvPr id="6" name="Straight Arrow Connector 5"/>
          <p:cNvCxnSpPr/>
          <p:nvPr/>
        </p:nvCxnSpPr>
        <p:spPr>
          <a:xfrm>
            <a:off x="302928" y="3967704"/>
            <a:ext cx="1015870" cy="10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9746" y="2346253"/>
            <a:ext cx="10158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74803" y="5617354"/>
            <a:ext cx="1034724" cy="99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84820" y="425719"/>
            <a:ext cx="10379701" cy="769441"/>
          </a:xfrm>
          <a:prstGeom prst="rect">
            <a:avLst/>
          </a:prstGeom>
        </p:spPr>
        <p:txBody>
          <a:bodyPr wrap="none">
            <a:spAutoFit/>
          </a:bodyPr>
          <a:lstStyle/>
          <a:p>
            <a:r>
              <a:rPr lang="en-US" sz="4400" dirty="0">
                <a:latin typeface="+mj-lt"/>
              </a:rPr>
              <a:t>Long-Term </a:t>
            </a:r>
            <a:r>
              <a:rPr lang="en-US" sz="4400" dirty="0" smtClean="0">
                <a:latin typeface="+mj-lt"/>
              </a:rPr>
              <a:t>Post-Secondary Transition </a:t>
            </a:r>
            <a:r>
              <a:rPr lang="en-US" sz="4400" dirty="0">
                <a:latin typeface="+mj-lt"/>
              </a:rPr>
              <a:t>Goals</a:t>
            </a:r>
          </a:p>
        </p:txBody>
      </p:sp>
    </p:spTree>
    <p:extLst>
      <p:ext uri="{BB962C8B-B14F-4D97-AF65-F5344CB8AC3E}">
        <p14:creationId xmlns:p14="http://schemas.microsoft.com/office/powerpoint/2010/main" val="3549036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Transition?</a:t>
            </a:r>
            <a:endParaRPr lang="en-US" dirty="0"/>
          </a:p>
        </p:txBody>
      </p:sp>
      <p:sp>
        <p:nvSpPr>
          <p:cNvPr id="5" name="Content Placeholder 4"/>
          <p:cNvSpPr>
            <a:spLocks noGrp="1"/>
          </p:cNvSpPr>
          <p:nvPr>
            <p:ph idx="1"/>
          </p:nvPr>
        </p:nvSpPr>
        <p:spPr>
          <a:xfrm>
            <a:off x="1120000" y="1825625"/>
            <a:ext cx="10233800" cy="4060825"/>
          </a:xfrm>
        </p:spPr>
        <p:txBody>
          <a:bodyPr>
            <a:normAutofit fontScale="92500"/>
          </a:bodyPr>
          <a:lstStyle/>
          <a:p>
            <a:r>
              <a:rPr lang="en-US" sz="3100" dirty="0"/>
              <a:t>A </a:t>
            </a:r>
            <a:r>
              <a:rPr lang="en-US" sz="3100" b="1" dirty="0">
                <a:solidFill>
                  <a:schemeClr val="accent6"/>
                </a:solidFill>
                <a:effectLst>
                  <a:outerShdw blurRad="38100" dist="38100" dir="2700000" algn="tl">
                    <a:srgbClr val="000000">
                      <a:alpha val="43137"/>
                    </a:srgbClr>
                  </a:outerShdw>
                </a:effectLst>
              </a:rPr>
              <a:t>coordinated</a:t>
            </a:r>
            <a:r>
              <a:rPr lang="en-US" sz="3100" dirty="0"/>
              <a:t> set of activities for a </a:t>
            </a:r>
            <a:r>
              <a:rPr lang="en-US" sz="3100" b="1" dirty="0"/>
              <a:t>child </a:t>
            </a:r>
            <a:r>
              <a:rPr lang="en-US" sz="3100" dirty="0"/>
              <a:t>with a disability that— </a:t>
            </a:r>
          </a:p>
          <a:p>
            <a:endParaRPr lang="en-US" sz="1300" dirty="0"/>
          </a:p>
          <a:p>
            <a:pPr lvl="1"/>
            <a:r>
              <a:rPr lang="en-US" sz="3100" dirty="0" smtClean="0"/>
              <a:t>Is </a:t>
            </a:r>
            <a:r>
              <a:rPr lang="en-US" sz="3100" dirty="0"/>
              <a:t>designed to be </a:t>
            </a:r>
            <a:r>
              <a:rPr lang="en-US" sz="3100" dirty="0">
                <a:solidFill>
                  <a:schemeClr val="tx1"/>
                </a:solidFill>
              </a:rPr>
              <a:t>within a</a:t>
            </a:r>
            <a:r>
              <a:rPr lang="en-US" sz="3100" b="1" dirty="0">
                <a:solidFill>
                  <a:srgbClr val="FF0000"/>
                </a:solidFill>
              </a:rPr>
              <a:t> </a:t>
            </a:r>
            <a:r>
              <a:rPr lang="en-US" sz="3100" b="1" dirty="0">
                <a:solidFill>
                  <a:schemeClr val="accent6"/>
                </a:solidFill>
                <a:effectLst>
                  <a:outerShdw blurRad="38100" dist="38100" dir="2700000" algn="tl">
                    <a:srgbClr val="000000">
                      <a:alpha val="43137"/>
                    </a:srgbClr>
                  </a:outerShdw>
                </a:effectLst>
              </a:rPr>
              <a:t>results-oriented</a:t>
            </a:r>
            <a:r>
              <a:rPr lang="en-US" sz="3100" b="1" dirty="0">
                <a:solidFill>
                  <a:srgbClr val="FF0000"/>
                </a:solidFill>
              </a:rPr>
              <a:t> </a:t>
            </a:r>
            <a:r>
              <a:rPr lang="en-US" sz="3100" dirty="0">
                <a:solidFill>
                  <a:schemeClr val="tx1"/>
                </a:solidFill>
              </a:rPr>
              <a:t>process that is focused on improving the academic and functional achievement of the child with a </a:t>
            </a:r>
            <a:r>
              <a:rPr lang="en-US" sz="3100" dirty="0" smtClean="0">
                <a:solidFill>
                  <a:schemeClr val="tx1"/>
                </a:solidFill>
              </a:rPr>
              <a:t>disability</a:t>
            </a:r>
          </a:p>
          <a:p>
            <a:pPr marL="457200" lvl="1" indent="0">
              <a:buNone/>
            </a:pPr>
            <a:endParaRPr lang="en-US" sz="3100" dirty="0"/>
          </a:p>
          <a:p>
            <a:pPr lvl="1"/>
            <a:r>
              <a:rPr lang="en-US" sz="3100" dirty="0"/>
              <a:t>Is based on the individual child’s </a:t>
            </a:r>
            <a:r>
              <a:rPr lang="en-US" sz="3100" b="1" dirty="0">
                <a:solidFill>
                  <a:schemeClr val="accent6"/>
                </a:solidFill>
              </a:rPr>
              <a:t>needs</a:t>
            </a:r>
            <a:r>
              <a:rPr lang="en-US" sz="3100" dirty="0"/>
              <a:t>, taking into account the </a:t>
            </a:r>
            <a:r>
              <a:rPr lang="en-US" sz="3100" dirty="0">
                <a:solidFill>
                  <a:schemeClr val="tx1"/>
                </a:solidFill>
              </a:rPr>
              <a:t>child’s</a:t>
            </a:r>
            <a:r>
              <a:rPr lang="en-US" sz="3100" b="1" dirty="0">
                <a:solidFill>
                  <a:schemeClr val="tx1"/>
                </a:solidFill>
              </a:rPr>
              <a:t> </a:t>
            </a:r>
            <a:r>
              <a:rPr lang="en-US" sz="3100" b="1" dirty="0">
                <a:solidFill>
                  <a:schemeClr val="accent6"/>
                </a:solidFill>
                <a:effectLst>
                  <a:outerShdw blurRad="38100" dist="38100" dir="2700000" algn="tl">
                    <a:srgbClr val="000000">
                      <a:alpha val="43137"/>
                    </a:srgbClr>
                  </a:outerShdw>
                </a:effectLst>
              </a:rPr>
              <a:t>strengths</a:t>
            </a:r>
            <a:r>
              <a:rPr lang="en-US" sz="3100" dirty="0">
                <a:solidFill>
                  <a:schemeClr val="accent6"/>
                </a:solidFill>
                <a:effectLst>
                  <a:outerShdw blurRad="38100" dist="38100" dir="2700000" algn="tl">
                    <a:srgbClr val="000000">
                      <a:alpha val="43137"/>
                    </a:srgbClr>
                  </a:outerShdw>
                </a:effectLst>
              </a:rPr>
              <a:t>, </a:t>
            </a:r>
            <a:r>
              <a:rPr lang="en-US" sz="3100" b="1" dirty="0">
                <a:solidFill>
                  <a:schemeClr val="accent6"/>
                </a:solidFill>
                <a:effectLst>
                  <a:outerShdw blurRad="38100" dist="38100" dir="2700000" algn="tl">
                    <a:srgbClr val="000000">
                      <a:alpha val="43137"/>
                    </a:srgbClr>
                  </a:outerShdw>
                </a:effectLst>
              </a:rPr>
              <a:t>preferences, and interests</a:t>
            </a:r>
            <a:r>
              <a:rPr lang="en-US" sz="3100" dirty="0">
                <a:solidFill>
                  <a:schemeClr val="accent6"/>
                </a:solidFill>
                <a:effectLst>
                  <a:outerShdw blurRad="38100" dist="38100" dir="2700000" algn="tl">
                    <a:srgbClr val="000000">
                      <a:alpha val="43137"/>
                    </a:srgbClr>
                  </a:outerShdw>
                </a:effectLst>
              </a:rPr>
              <a:t>. </a:t>
            </a:r>
          </a:p>
          <a:p>
            <a:pPr marL="0" indent="0">
              <a:buNone/>
            </a:pPr>
            <a:r>
              <a:rPr lang="en-US" sz="1400" dirty="0" smtClean="0"/>
              <a:t>                                                                                                                                      </a:t>
            </a:r>
            <a:endParaRPr lang="en-US" dirty="0"/>
          </a:p>
        </p:txBody>
      </p:sp>
      <p:sp>
        <p:nvSpPr>
          <p:cNvPr id="3" name="Rectangle 2"/>
          <p:cNvSpPr/>
          <p:nvPr/>
        </p:nvSpPr>
        <p:spPr>
          <a:xfrm>
            <a:off x="4171950" y="5886450"/>
            <a:ext cx="7019925" cy="584775"/>
          </a:xfrm>
          <a:prstGeom prst="rect">
            <a:avLst/>
          </a:prstGeom>
        </p:spPr>
        <p:txBody>
          <a:bodyPr wrap="square">
            <a:spAutoFit/>
          </a:bodyPr>
          <a:lstStyle/>
          <a:p>
            <a:r>
              <a:rPr lang="en-US" sz="1600" dirty="0" smtClean="0"/>
              <a:t>Source: Individuals </a:t>
            </a:r>
            <a:r>
              <a:rPr lang="en-US" sz="1600" dirty="0"/>
              <a:t>with Disabilities Education Improvement Act of 2004</a:t>
            </a:r>
          </a:p>
          <a:p>
            <a:endParaRPr lang="en-US" sz="1600" dirty="0"/>
          </a:p>
        </p:txBody>
      </p:sp>
    </p:spTree>
    <p:extLst>
      <p:ext uri="{BB962C8B-B14F-4D97-AF65-F5344CB8AC3E}">
        <p14:creationId xmlns:p14="http://schemas.microsoft.com/office/powerpoint/2010/main" val="3152996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80802" y="1139449"/>
            <a:ext cx="9700182" cy="5093172"/>
          </a:xfrm>
          <a:prstGeom prst="rect">
            <a:avLst/>
          </a:prstGeom>
        </p:spPr>
      </p:pic>
      <p:sp>
        <p:nvSpPr>
          <p:cNvPr id="6" name="Rectangle 5"/>
          <p:cNvSpPr/>
          <p:nvPr/>
        </p:nvSpPr>
        <p:spPr>
          <a:xfrm>
            <a:off x="2916026" y="1966063"/>
            <a:ext cx="7444032" cy="523220"/>
          </a:xfrm>
          <a:prstGeom prst="rect">
            <a:avLst/>
          </a:prstGeom>
        </p:spPr>
        <p:txBody>
          <a:bodyPr wrap="square">
            <a:spAutoFit/>
          </a:bodyPr>
          <a:lstStyle/>
          <a:p>
            <a:r>
              <a:rPr lang="en-US" sz="1400" b="1" dirty="0">
                <a:solidFill>
                  <a:srgbClr val="FF0000"/>
                </a:solidFill>
              </a:rPr>
              <a:t>Student will be prepared to participate in a </a:t>
            </a:r>
            <a:r>
              <a:rPr lang="en-US" sz="1400" b="1" dirty="0" smtClean="0">
                <a:solidFill>
                  <a:srgbClr val="FF0000"/>
                </a:solidFill>
              </a:rPr>
              <a:t> technical or non-degree education program based on completion of IEP goals, high school program, and submission of application for enrollment.</a:t>
            </a:r>
            <a:endParaRPr lang="en-US" sz="1400" b="1" dirty="0">
              <a:solidFill>
                <a:srgbClr val="FF0000"/>
              </a:solidFill>
            </a:endParaRPr>
          </a:p>
        </p:txBody>
      </p:sp>
      <p:sp>
        <p:nvSpPr>
          <p:cNvPr id="7" name="Rectangle 6"/>
          <p:cNvSpPr/>
          <p:nvPr/>
        </p:nvSpPr>
        <p:spPr>
          <a:xfrm>
            <a:off x="2891553" y="3686035"/>
            <a:ext cx="8569974" cy="523220"/>
          </a:xfrm>
          <a:prstGeom prst="rect">
            <a:avLst/>
          </a:prstGeom>
        </p:spPr>
        <p:txBody>
          <a:bodyPr wrap="square">
            <a:spAutoFit/>
          </a:bodyPr>
          <a:lstStyle/>
          <a:p>
            <a:r>
              <a:rPr lang="en-US" sz="1400" b="1" dirty="0" smtClean="0">
                <a:solidFill>
                  <a:srgbClr val="FF0000"/>
                </a:solidFill>
              </a:rPr>
              <a:t>The student will be prepared to engage in career-related planning leading to the selection of a career</a:t>
            </a:r>
          </a:p>
          <a:p>
            <a:r>
              <a:rPr lang="en-US" sz="1400" b="1" dirty="0" smtClean="0">
                <a:solidFill>
                  <a:srgbClr val="FF0000"/>
                </a:solidFill>
              </a:rPr>
              <a:t>based on personal career interests, aptitudes, abilities, and occupational information.</a:t>
            </a:r>
            <a:endParaRPr lang="en-US" sz="1400" b="1" dirty="0"/>
          </a:p>
        </p:txBody>
      </p:sp>
      <p:sp>
        <p:nvSpPr>
          <p:cNvPr id="8" name="Rectangle 7"/>
          <p:cNvSpPr/>
          <p:nvPr/>
        </p:nvSpPr>
        <p:spPr>
          <a:xfrm>
            <a:off x="2877877" y="5411464"/>
            <a:ext cx="8469422" cy="492443"/>
          </a:xfrm>
          <a:prstGeom prst="rect">
            <a:avLst/>
          </a:prstGeom>
        </p:spPr>
        <p:txBody>
          <a:bodyPr wrap="square">
            <a:spAutoFit/>
          </a:bodyPr>
          <a:lstStyle/>
          <a:p>
            <a:r>
              <a:rPr lang="en-US" sz="1200" b="1" dirty="0">
                <a:solidFill>
                  <a:srgbClr val="FF0000"/>
                </a:solidFill>
              </a:rPr>
              <a:t>Student </a:t>
            </a:r>
            <a:r>
              <a:rPr lang="en-US" sz="1200" b="1" dirty="0" smtClean="0">
                <a:solidFill>
                  <a:srgbClr val="FF0000"/>
                </a:solidFill>
              </a:rPr>
              <a:t> with time-limited support will be prepared </a:t>
            </a:r>
            <a:r>
              <a:rPr lang="en-US" sz="1200" b="1" dirty="0">
                <a:solidFill>
                  <a:srgbClr val="FF0000"/>
                </a:solidFill>
              </a:rPr>
              <a:t>to participate in </a:t>
            </a:r>
            <a:r>
              <a:rPr lang="en-US" sz="1200" b="1" dirty="0" smtClean="0">
                <a:solidFill>
                  <a:srgbClr val="FF0000"/>
                </a:solidFill>
              </a:rPr>
              <a:t>both community </a:t>
            </a:r>
            <a:r>
              <a:rPr lang="en-US" sz="1200" b="1" dirty="0">
                <a:solidFill>
                  <a:srgbClr val="FF0000"/>
                </a:solidFill>
              </a:rPr>
              <a:t>activities and live independently </a:t>
            </a:r>
            <a:endParaRPr lang="en-US" sz="1200" b="1" dirty="0" smtClean="0">
              <a:solidFill>
                <a:srgbClr val="FF0000"/>
              </a:solidFill>
            </a:endParaRPr>
          </a:p>
          <a:p>
            <a:r>
              <a:rPr lang="en-US" sz="1200" b="1" dirty="0" smtClean="0">
                <a:solidFill>
                  <a:srgbClr val="FF0000"/>
                </a:solidFill>
              </a:rPr>
              <a:t>based on independent </a:t>
            </a:r>
            <a:r>
              <a:rPr lang="en-US" sz="1200" b="1" dirty="0">
                <a:solidFill>
                  <a:srgbClr val="FF0000"/>
                </a:solidFill>
              </a:rPr>
              <a:t>living skill level achieved and identification of community/living options</a:t>
            </a:r>
            <a:r>
              <a:rPr lang="en-US" sz="1400" b="1" dirty="0">
                <a:solidFill>
                  <a:srgbClr val="FF0000"/>
                </a:solidFill>
              </a:rPr>
              <a:t>.</a:t>
            </a:r>
            <a:endParaRPr lang="en-US" sz="1200" b="1" dirty="0">
              <a:solidFill>
                <a:srgbClr val="FF0000"/>
              </a:solidFill>
            </a:endParaRPr>
          </a:p>
        </p:txBody>
      </p:sp>
      <p:sp>
        <p:nvSpPr>
          <p:cNvPr id="9" name="Rectangle 8"/>
          <p:cNvSpPr/>
          <p:nvPr/>
        </p:nvSpPr>
        <p:spPr>
          <a:xfrm>
            <a:off x="883670" y="293704"/>
            <a:ext cx="10289548" cy="769441"/>
          </a:xfrm>
          <a:prstGeom prst="rect">
            <a:avLst/>
          </a:prstGeom>
        </p:spPr>
        <p:txBody>
          <a:bodyPr wrap="none">
            <a:spAutoFit/>
          </a:bodyPr>
          <a:lstStyle/>
          <a:p>
            <a:r>
              <a:rPr lang="en-US" sz="4400" dirty="0">
                <a:latin typeface="+mj-lt"/>
              </a:rPr>
              <a:t>Long-Term Post-Secondary </a:t>
            </a:r>
            <a:r>
              <a:rPr lang="en-US" sz="4400" dirty="0" smtClean="0">
                <a:latin typeface="+mj-lt"/>
              </a:rPr>
              <a:t>Transition Goals</a:t>
            </a:r>
            <a:endParaRPr lang="en-US" sz="4400" dirty="0">
              <a:latin typeface="+mj-lt"/>
            </a:endParaRPr>
          </a:p>
        </p:txBody>
      </p:sp>
      <p:cxnSp>
        <p:nvCxnSpPr>
          <p:cNvPr id="10" name="Straight Arrow Connector 9"/>
          <p:cNvCxnSpPr/>
          <p:nvPr/>
        </p:nvCxnSpPr>
        <p:spPr>
          <a:xfrm flipV="1">
            <a:off x="146078" y="5634520"/>
            <a:ext cx="1034724" cy="99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49642" y="3858271"/>
            <a:ext cx="1034724" cy="99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46078" y="2181707"/>
            <a:ext cx="1034724" cy="99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84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70962" y="1093510"/>
            <a:ext cx="9893534" cy="4874298"/>
          </a:xfrm>
          <a:prstGeom prst="rect">
            <a:avLst/>
          </a:prstGeom>
        </p:spPr>
      </p:pic>
      <p:sp>
        <p:nvSpPr>
          <p:cNvPr id="6" name="TextBox 5"/>
          <p:cNvSpPr txBox="1"/>
          <p:nvPr/>
        </p:nvSpPr>
        <p:spPr>
          <a:xfrm>
            <a:off x="2328421" y="1276912"/>
            <a:ext cx="3270010" cy="338554"/>
          </a:xfrm>
          <a:prstGeom prst="rect">
            <a:avLst/>
          </a:prstGeom>
          <a:noFill/>
        </p:spPr>
        <p:txBody>
          <a:bodyPr wrap="square" rtlCol="0">
            <a:spAutoFit/>
          </a:bodyPr>
          <a:lstStyle/>
          <a:p>
            <a:r>
              <a:rPr lang="en-US" sz="1600" dirty="0" smtClean="0">
                <a:solidFill>
                  <a:srgbClr val="FF0000"/>
                </a:solidFill>
              </a:rPr>
              <a:t>KTEA-3</a:t>
            </a:r>
            <a:endParaRPr lang="en-US" sz="1600" dirty="0">
              <a:solidFill>
                <a:srgbClr val="FF0000"/>
              </a:solidFill>
            </a:endParaRPr>
          </a:p>
        </p:txBody>
      </p:sp>
      <p:sp>
        <p:nvSpPr>
          <p:cNvPr id="7" name="TextBox 6"/>
          <p:cNvSpPr txBox="1"/>
          <p:nvPr/>
        </p:nvSpPr>
        <p:spPr>
          <a:xfrm>
            <a:off x="9041694" y="1242909"/>
            <a:ext cx="1453415" cy="338554"/>
          </a:xfrm>
          <a:prstGeom prst="rect">
            <a:avLst/>
          </a:prstGeom>
          <a:noFill/>
        </p:spPr>
        <p:txBody>
          <a:bodyPr wrap="square" rtlCol="0">
            <a:spAutoFit/>
          </a:bodyPr>
          <a:lstStyle/>
          <a:p>
            <a:r>
              <a:rPr lang="en-US" sz="1600" dirty="0" smtClean="0">
                <a:solidFill>
                  <a:srgbClr val="FF0000"/>
                </a:solidFill>
              </a:rPr>
              <a:t>04/15/2015</a:t>
            </a:r>
            <a:endParaRPr lang="en-US" sz="1600" dirty="0">
              <a:solidFill>
                <a:srgbClr val="FF0000"/>
              </a:solidFill>
            </a:endParaRPr>
          </a:p>
        </p:txBody>
      </p:sp>
      <p:sp>
        <p:nvSpPr>
          <p:cNvPr id="8" name="TextBox 7"/>
          <p:cNvSpPr txBox="1"/>
          <p:nvPr/>
        </p:nvSpPr>
        <p:spPr>
          <a:xfrm>
            <a:off x="1408598" y="1491947"/>
            <a:ext cx="5842535" cy="369332"/>
          </a:xfrm>
          <a:prstGeom prst="rect">
            <a:avLst/>
          </a:prstGeom>
          <a:noFill/>
        </p:spPr>
        <p:txBody>
          <a:bodyPr wrap="square" rtlCol="0">
            <a:spAutoFit/>
          </a:bodyPr>
          <a:lstStyle/>
          <a:p>
            <a:r>
              <a:rPr lang="en-US" dirty="0">
                <a:solidFill>
                  <a:srgbClr val="FF0000"/>
                </a:solidFill>
              </a:rPr>
              <a:t>	</a:t>
            </a:r>
            <a:r>
              <a:rPr lang="en-US" dirty="0" smtClean="0">
                <a:solidFill>
                  <a:srgbClr val="FF0000"/>
                </a:solidFill>
              </a:rPr>
              <a:t>	</a:t>
            </a:r>
            <a:r>
              <a:rPr lang="en-US" sz="1600" dirty="0" smtClean="0">
                <a:solidFill>
                  <a:srgbClr val="FF0000"/>
                </a:solidFill>
              </a:rPr>
              <a:t>O*NET Career Exploration Tools</a:t>
            </a:r>
            <a:endParaRPr lang="en-US" dirty="0">
              <a:solidFill>
                <a:srgbClr val="FF0000"/>
              </a:solidFill>
            </a:endParaRPr>
          </a:p>
        </p:txBody>
      </p:sp>
      <p:sp>
        <p:nvSpPr>
          <p:cNvPr id="9" name="TextBox 8"/>
          <p:cNvSpPr txBox="1"/>
          <p:nvPr/>
        </p:nvSpPr>
        <p:spPr>
          <a:xfrm>
            <a:off x="9057441" y="1520751"/>
            <a:ext cx="1386038" cy="338554"/>
          </a:xfrm>
          <a:prstGeom prst="rect">
            <a:avLst/>
          </a:prstGeom>
          <a:noFill/>
        </p:spPr>
        <p:txBody>
          <a:bodyPr wrap="square" rtlCol="0">
            <a:spAutoFit/>
          </a:bodyPr>
          <a:lstStyle/>
          <a:p>
            <a:r>
              <a:rPr lang="en-US" sz="1600" dirty="0" smtClean="0">
                <a:solidFill>
                  <a:srgbClr val="FF0000"/>
                </a:solidFill>
              </a:rPr>
              <a:t>01/23/2015</a:t>
            </a:r>
            <a:endParaRPr lang="en-US" sz="1600" dirty="0">
              <a:solidFill>
                <a:srgbClr val="FF0000"/>
              </a:solidFill>
            </a:endParaRPr>
          </a:p>
        </p:txBody>
      </p:sp>
      <p:sp>
        <p:nvSpPr>
          <p:cNvPr id="10" name="TextBox 9"/>
          <p:cNvSpPr txBox="1"/>
          <p:nvPr/>
        </p:nvSpPr>
        <p:spPr>
          <a:xfrm>
            <a:off x="2675652" y="1900267"/>
            <a:ext cx="8268868" cy="707886"/>
          </a:xfrm>
          <a:prstGeom prst="rect">
            <a:avLst/>
          </a:prstGeom>
          <a:noFill/>
        </p:spPr>
        <p:txBody>
          <a:bodyPr wrap="square" rtlCol="0">
            <a:spAutoFit/>
          </a:bodyPr>
          <a:lstStyle/>
          <a:p>
            <a:r>
              <a:rPr lang="en-US" sz="1400" b="1" dirty="0" smtClean="0">
                <a:solidFill>
                  <a:srgbClr val="FF0000"/>
                </a:solidFill>
              </a:rPr>
              <a:t>Student </a:t>
            </a:r>
            <a:r>
              <a:rPr lang="en-US" sz="1400" b="1" dirty="0">
                <a:solidFill>
                  <a:srgbClr val="FF0000"/>
                </a:solidFill>
              </a:rPr>
              <a:t>will be prepared to participate in a  technical or non-degree education program based on completion of IEP goals, high school program, and submission of application for enrollment.</a:t>
            </a:r>
          </a:p>
          <a:p>
            <a:endParaRPr lang="en-US" sz="1200" dirty="0">
              <a:solidFill>
                <a:srgbClr val="FF0000"/>
              </a:solidFill>
            </a:endParaRPr>
          </a:p>
        </p:txBody>
      </p:sp>
      <p:sp>
        <p:nvSpPr>
          <p:cNvPr id="11" name="Rectangle 10"/>
          <p:cNvSpPr/>
          <p:nvPr/>
        </p:nvSpPr>
        <p:spPr>
          <a:xfrm>
            <a:off x="2238177" y="2857082"/>
            <a:ext cx="2913170" cy="338554"/>
          </a:xfrm>
          <a:prstGeom prst="rect">
            <a:avLst/>
          </a:prstGeom>
        </p:spPr>
        <p:txBody>
          <a:bodyPr wrap="none">
            <a:spAutoFit/>
          </a:bodyPr>
          <a:lstStyle/>
          <a:p>
            <a:r>
              <a:rPr lang="en-US" sz="1600" dirty="0" smtClean="0">
                <a:solidFill>
                  <a:srgbClr val="FF0000"/>
                </a:solidFill>
              </a:rPr>
              <a:t>O*NET Career Exploration Tools</a:t>
            </a:r>
            <a:endParaRPr lang="en-US" sz="1600" dirty="0">
              <a:solidFill>
                <a:srgbClr val="FF0000"/>
              </a:solidFill>
            </a:endParaRPr>
          </a:p>
        </p:txBody>
      </p:sp>
      <p:sp>
        <p:nvSpPr>
          <p:cNvPr id="12" name="Rectangle 11"/>
          <p:cNvSpPr/>
          <p:nvPr/>
        </p:nvSpPr>
        <p:spPr>
          <a:xfrm>
            <a:off x="2232150" y="3156240"/>
            <a:ext cx="2587568" cy="338554"/>
          </a:xfrm>
          <a:prstGeom prst="rect">
            <a:avLst/>
          </a:prstGeom>
        </p:spPr>
        <p:txBody>
          <a:bodyPr wrap="none">
            <a:spAutoFit/>
          </a:bodyPr>
          <a:lstStyle/>
          <a:p>
            <a:r>
              <a:rPr lang="en-US" sz="1600" dirty="0">
                <a:solidFill>
                  <a:srgbClr val="FF0000"/>
                </a:solidFill>
              </a:rPr>
              <a:t>Interviews and Observations</a:t>
            </a:r>
          </a:p>
        </p:txBody>
      </p:sp>
      <p:sp>
        <p:nvSpPr>
          <p:cNvPr id="13" name="Rectangle 12"/>
          <p:cNvSpPr/>
          <p:nvPr/>
        </p:nvSpPr>
        <p:spPr>
          <a:xfrm>
            <a:off x="2705879" y="3524048"/>
            <a:ext cx="7737600" cy="523220"/>
          </a:xfrm>
          <a:prstGeom prst="rect">
            <a:avLst/>
          </a:prstGeom>
        </p:spPr>
        <p:txBody>
          <a:bodyPr wrap="square">
            <a:spAutoFit/>
          </a:bodyPr>
          <a:lstStyle/>
          <a:p>
            <a:r>
              <a:rPr lang="en-US" sz="1400" b="1" dirty="0" smtClean="0">
                <a:solidFill>
                  <a:srgbClr val="FF0000"/>
                </a:solidFill>
              </a:rPr>
              <a:t>Student </a:t>
            </a:r>
            <a:r>
              <a:rPr lang="en-US" sz="1400" b="1" dirty="0">
                <a:solidFill>
                  <a:srgbClr val="FF0000"/>
                </a:solidFill>
              </a:rPr>
              <a:t>will be prepared to engage in career-related planning leading to the selection of a </a:t>
            </a:r>
            <a:r>
              <a:rPr lang="en-US" sz="1400" b="1" dirty="0" smtClean="0">
                <a:solidFill>
                  <a:srgbClr val="FF0000"/>
                </a:solidFill>
              </a:rPr>
              <a:t>career based </a:t>
            </a:r>
            <a:r>
              <a:rPr lang="en-US" sz="1400" b="1" dirty="0">
                <a:solidFill>
                  <a:srgbClr val="FF0000"/>
                </a:solidFill>
              </a:rPr>
              <a:t>on personal career interests, aptitudes, abilities, and occupational information.</a:t>
            </a:r>
          </a:p>
        </p:txBody>
      </p:sp>
      <p:sp>
        <p:nvSpPr>
          <p:cNvPr id="14" name="Rectangle 13"/>
          <p:cNvSpPr/>
          <p:nvPr/>
        </p:nvSpPr>
        <p:spPr>
          <a:xfrm>
            <a:off x="2238506" y="4529425"/>
            <a:ext cx="1531573" cy="338554"/>
          </a:xfrm>
          <a:prstGeom prst="rect">
            <a:avLst/>
          </a:prstGeom>
        </p:spPr>
        <p:txBody>
          <a:bodyPr wrap="none">
            <a:spAutoFit/>
          </a:bodyPr>
          <a:lstStyle/>
          <a:p>
            <a:r>
              <a:rPr lang="en-US" sz="1600" dirty="0">
                <a:solidFill>
                  <a:srgbClr val="FF0000"/>
                </a:solidFill>
              </a:rPr>
              <a:t>Casey Life Skills</a:t>
            </a:r>
          </a:p>
        </p:txBody>
      </p:sp>
      <p:sp>
        <p:nvSpPr>
          <p:cNvPr id="15" name="Rectangle 14"/>
          <p:cNvSpPr/>
          <p:nvPr/>
        </p:nvSpPr>
        <p:spPr>
          <a:xfrm>
            <a:off x="2232150" y="4806834"/>
            <a:ext cx="2587568" cy="338554"/>
          </a:xfrm>
          <a:prstGeom prst="rect">
            <a:avLst/>
          </a:prstGeom>
        </p:spPr>
        <p:txBody>
          <a:bodyPr wrap="none">
            <a:spAutoFit/>
          </a:bodyPr>
          <a:lstStyle/>
          <a:p>
            <a:r>
              <a:rPr lang="en-US" sz="1600" dirty="0">
                <a:solidFill>
                  <a:srgbClr val="FF0000"/>
                </a:solidFill>
              </a:rPr>
              <a:t>Interviews and Observations</a:t>
            </a:r>
            <a:endParaRPr lang="en-US" sz="1600" dirty="0"/>
          </a:p>
        </p:txBody>
      </p:sp>
      <p:sp>
        <p:nvSpPr>
          <p:cNvPr id="17" name="Rectangle 16"/>
          <p:cNvSpPr/>
          <p:nvPr/>
        </p:nvSpPr>
        <p:spPr>
          <a:xfrm>
            <a:off x="2705878" y="5145388"/>
            <a:ext cx="8012397" cy="738664"/>
          </a:xfrm>
          <a:prstGeom prst="rect">
            <a:avLst/>
          </a:prstGeom>
        </p:spPr>
        <p:txBody>
          <a:bodyPr wrap="square">
            <a:spAutoFit/>
          </a:bodyPr>
          <a:lstStyle/>
          <a:p>
            <a:r>
              <a:rPr lang="en-US" sz="1200" b="1" dirty="0" smtClean="0">
                <a:solidFill>
                  <a:srgbClr val="FF0000"/>
                </a:solidFill>
              </a:rPr>
              <a:t>Student  </a:t>
            </a:r>
            <a:r>
              <a:rPr lang="en-US" sz="1200" b="1" dirty="0">
                <a:solidFill>
                  <a:srgbClr val="FF0000"/>
                </a:solidFill>
              </a:rPr>
              <a:t>with time-limited support will be prepared to participate in both community activities and live independently </a:t>
            </a:r>
            <a:r>
              <a:rPr lang="en-US" sz="1200" b="1" dirty="0" smtClean="0">
                <a:solidFill>
                  <a:srgbClr val="FF0000"/>
                </a:solidFill>
              </a:rPr>
              <a:t>based </a:t>
            </a:r>
            <a:r>
              <a:rPr lang="en-US" sz="1200" b="1" dirty="0">
                <a:solidFill>
                  <a:srgbClr val="FF0000"/>
                </a:solidFill>
              </a:rPr>
              <a:t>on independent living skill level achieved and identification of community/living options</a:t>
            </a:r>
            <a:r>
              <a:rPr lang="en-US" sz="1600" b="1" dirty="0">
                <a:solidFill>
                  <a:srgbClr val="FF0000"/>
                </a:solidFill>
              </a:rPr>
              <a:t>.</a:t>
            </a:r>
            <a:endParaRPr lang="en-US" sz="1400" b="1" dirty="0">
              <a:solidFill>
                <a:srgbClr val="FF0000"/>
              </a:solidFill>
            </a:endParaRPr>
          </a:p>
          <a:p>
            <a:endParaRPr lang="en-US" sz="1400" dirty="0">
              <a:solidFill>
                <a:srgbClr val="FF0000"/>
              </a:solidFill>
            </a:endParaRPr>
          </a:p>
        </p:txBody>
      </p:sp>
      <p:sp>
        <p:nvSpPr>
          <p:cNvPr id="18" name="Rectangle 17"/>
          <p:cNvSpPr/>
          <p:nvPr/>
        </p:nvSpPr>
        <p:spPr>
          <a:xfrm>
            <a:off x="9057441" y="2882388"/>
            <a:ext cx="1080296" cy="338554"/>
          </a:xfrm>
          <a:prstGeom prst="rect">
            <a:avLst/>
          </a:prstGeom>
        </p:spPr>
        <p:txBody>
          <a:bodyPr wrap="none">
            <a:spAutoFit/>
          </a:bodyPr>
          <a:lstStyle/>
          <a:p>
            <a:r>
              <a:rPr lang="en-US" sz="1600" dirty="0" smtClean="0">
                <a:solidFill>
                  <a:srgbClr val="FF0000"/>
                </a:solidFill>
              </a:rPr>
              <a:t>01/23/2015</a:t>
            </a:r>
            <a:endParaRPr lang="en-US" sz="1600" dirty="0">
              <a:solidFill>
                <a:srgbClr val="FF0000"/>
              </a:solidFill>
            </a:endParaRPr>
          </a:p>
        </p:txBody>
      </p:sp>
      <p:sp>
        <p:nvSpPr>
          <p:cNvPr id="19" name="Rectangle 18"/>
          <p:cNvSpPr/>
          <p:nvPr/>
        </p:nvSpPr>
        <p:spPr>
          <a:xfrm>
            <a:off x="9049732" y="3118488"/>
            <a:ext cx="1107752" cy="338554"/>
          </a:xfrm>
          <a:prstGeom prst="rect">
            <a:avLst/>
          </a:prstGeom>
        </p:spPr>
        <p:txBody>
          <a:bodyPr wrap="square">
            <a:spAutoFit/>
          </a:bodyPr>
          <a:lstStyle/>
          <a:p>
            <a:pPr lvl="0"/>
            <a:r>
              <a:rPr lang="en-US" sz="1600" dirty="0" smtClean="0">
                <a:solidFill>
                  <a:srgbClr val="FF0000"/>
                </a:solidFill>
              </a:rPr>
              <a:t>01/14/2015</a:t>
            </a:r>
            <a:endParaRPr lang="en-US" sz="1600" dirty="0">
              <a:solidFill>
                <a:srgbClr val="FF0000"/>
              </a:solidFill>
            </a:endParaRPr>
          </a:p>
        </p:txBody>
      </p:sp>
      <p:sp>
        <p:nvSpPr>
          <p:cNvPr id="20" name="Rectangle 19"/>
          <p:cNvSpPr/>
          <p:nvPr/>
        </p:nvSpPr>
        <p:spPr>
          <a:xfrm>
            <a:off x="9073838" y="4529425"/>
            <a:ext cx="1084721" cy="338554"/>
          </a:xfrm>
          <a:prstGeom prst="rect">
            <a:avLst/>
          </a:prstGeom>
        </p:spPr>
        <p:txBody>
          <a:bodyPr wrap="none">
            <a:spAutoFit/>
          </a:bodyPr>
          <a:lstStyle/>
          <a:p>
            <a:pPr lvl="0"/>
            <a:r>
              <a:rPr lang="en-US" sz="1600" dirty="0" smtClean="0">
                <a:solidFill>
                  <a:srgbClr val="FF0000"/>
                </a:solidFill>
              </a:rPr>
              <a:t>01/12/2015</a:t>
            </a:r>
            <a:endParaRPr lang="en-US" sz="1600" dirty="0">
              <a:solidFill>
                <a:srgbClr val="FF0000"/>
              </a:solidFill>
            </a:endParaRPr>
          </a:p>
        </p:txBody>
      </p:sp>
      <p:sp>
        <p:nvSpPr>
          <p:cNvPr id="21" name="Rectangle 20"/>
          <p:cNvSpPr/>
          <p:nvPr/>
        </p:nvSpPr>
        <p:spPr>
          <a:xfrm>
            <a:off x="9093392" y="4806834"/>
            <a:ext cx="1086323" cy="338554"/>
          </a:xfrm>
          <a:prstGeom prst="rect">
            <a:avLst/>
          </a:prstGeom>
        </p:spPr>
        <p:txBody>
          <a:bodyPr wrap="none">
            <a:spAutoFit/>
          </a:bodyPr>
          <a:lstStyle/>
          <a:p>
            <a:pPr lvl="0"/>
            <a:r>
              <a:rPr lang="en-US" sz="1600" dirty="0" smtClean="0">
                <a:solidFill>
                  <a:srgbClr val="FF0000"/>
                </a:solidFill>
              </a:rPr>
              <a:t>01/14/2015</a:t>
            </a:r>
            <a:endParaRPr lang="en-US" sz="1600" dirty="0">
              <a:solidFill>
                <a:srgbClr val="FF0000"/>
              </a:solidFill>
            </a:endParaRPr>
          </a:p>
        </p:txBody>
      </p:sp>
      <p:sp>
        <p:nvSpPr>
          <p:cNvPr id="22" name="TextBox 21"/>
          <p:cNvSpPr txBox="1"/>
          <p:nvPr/>
        </p:nvSpPr>
        <p:spPr>
          <a:xfrm>
            <a:off x="744718" y="270101"/>
            <a:ext cx="10346021" cy="769441"/>
          </a:xfrm>
          <a:prstGeom prst="rect">
            <a:avLst/>
          </a:prstGeom>
          <a:noFill/>
        </p:spPr>
        <p:txBody>
          <a:bodyPr wrap="square" rtlCol="0">
            <a:spAutoFit/>
          </a:bodyPr>
          <a:lstStyle/>
          <a:p>
            <a:pPr algn="ctr"/>
            <a:r>
              <a:rPr lang="en-US" sz="4400" dirty="0" smtClean="0">
                <a:latin typeface="+mj-lt"/>
              </a:rPr>
              <a:t>Long-Term Post-Secondary Transition Goals</a:t>
            </a:r>
            <a:endParaRPr lang="en-US" sz="4400" dirty="0">
              <a:latin typeface="+mj-lt"/>
            </a:endParaRPr>
          </a:p>
        </p:txBody>
      </p:sp>
    </p:spTree>
    <p:extLst>
      <p:ext uri="{BB962C8B-B14F-4D97-AF65-F5344CB8AC3E}">
        <p14:creationId xmlns:p14="http://schemas.microsoft.com/office/powerpoint/2010/main" val="3405781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71862" y="1112831"/>
            <a:ext cx="10686738" cy="4449769"/>
          </a:xfrm>
          <a:prstGeom prst="rect">
            <a:avLst/>
          </a:prstGeom>
        </p:spPr>
      </p:pic>
      <p:sp>
        <p:nvSpPr>
          <p:cNvPr id="8" name="TextBox 7"/>
          <p:cNvSpPr txBox="1"/>
          <p:nvPr/>
        </p:nvSpPr>
        <p:spPr>
          <a:xfrm>
            <a:off x="4534097" y="1392665"/>
            <a:ext cx="1133475" cy="461665"/>
          </a:xfrm>
          <a:prstGeom prst="rect">
            <a:avLst/>
          </a:prstGeom>
          <a:noFill/>
        </p:spPr>
        <p:txBody>
          <a:bodyPr wrap="square" rtlCol="0">
            <a:spAutoFit/>
          </a:bodyPr>
          <a:lstStyle/>
          <a:p>
            <a:r>
              <a:rPr lang="en-US" sz="2400" b="1" dirty="0" smtClean="0">
                <a:solidFill>
                  <a:srgbClr val="FF0000"/>
                </a:solidFill>
              </a:rPr>
              <a:t>May</a:t>
            </a:r>
            <a:endParaRPr lang="en-US" sz="2400" b="1" dirty="0">
              <a:solidFill>
                <a:srgbClr val="FF0000"/>
              </a:solidFill>
            </a:endParaRPr>
          </a:p>
        </p:txBody>
      </p:sp>
      <p:sp>
        <p:nvSpPr>
          <p:cNvPr id="9" name="TextBox 8"/>
          <p:cNvSpPr txBox="1"/>
          <p:nvPr/>
        </p:nvSpPr>
        <p:spPr>
          <a:xfrm>
            <a:off x="6962775" y="1456438"/>
            <a:ext cx="1047750" cy="400110"/>
          </a:xfrm>
          <a:prstGeom prst="rect">
            <a:avLst/>
          </a:prstGeom>
          <a:noFill/>
        </p:spPr>
        <p:txBody>
          <a:bodyPr wrap="square" rtlCol="0">
            <a:spAutoFit/>
          </a:bodyPr>
          <a:lstStyle/>
          <a:p>
            <a:r>
              <a:rPr lang="en-US" sz="2000" b="1" dirty="0" smtClean="0">
                <a:solidFill>
                  <a:srgbClr val="FF0000"/>
                </a:solidFill>
              </a:rPr>
              <a:t>2018</a:t>
            </a:r>
            <a:endParaRPr lang="en-US" sz="2000" b="1" dirty="0">
              <a:solidFill>
                <a:srgbClr val="FF0000"/>
              </a:solidFill>
            </a:endParaRPr>
          </a:p>
        </p:txBody>
      </p:sp>
      <p:sp>
        <p:nvSpPr>
          <p:cNvPr id="2" name="TextBox 1"/>
          <p:cNvSpPr txBox="1"/>
          <p:nvPr/>
        </p:nvSpPr>
        <p:spPr>
          <a:xfrm>
            <a:off x="6158063" y="3605348"/>
            <a:ext cx="426720" cy="677108"/>
          </a:xfrm>
          <a:prstGeom prst="rect">
            <a:avLst/>
          </a:prstGeom>
          <a:noFill/>
        </p:spPr>
        <p:txBody>
          <a:bodyPr wrap="square" rtlCol="0">
            <a:spAutoFit/>
          </a:bodyPr>
          <a:lstStyle/>
          <a:p>
            <a:r>
              <a:rPr lang="en-US" dirty="0" smtClean="0">
                <a:solidFill>
                  <a:srgbClr val="FF0000"/>
                </a:solidFill>
              </a:rPr>
              <a:t>   </a:t>
            </a:r>
            <a:r>
              <a:rPr lang="en-US" sz="2000" b="1" dirty="0" smtClean="0">
                <a:solidFill>
                  <a:srgbClr val="FF0000"/>
                </a:solidFill>
              </a:rPr>
              <a:t>1</a:t>
            </a:r>
            <a:endParaRPr lang="en-US" sz="2000" b="1" dirty="0">
              <a:solidFill>
                <a:srgbClr val="FF0000"/>
              </a:solidFill>
            </a:endParaRPr>
          </a:p>
        </p:txBody>
      </p:sp>
      <p:sp>
        <p:nvSpPr>
          <p:cNvPr id="3" name="Rectangle 2"/>
          <p:cNvSpPr/>
          <p:nvPr/>
        </p:nvSpPr>
        <p:spPr>
          <a:xfrm>
            <a:off x="7146880" y="3873168"/>
            <a:ext cx="915635" cy="400110"/>
          </a:xfrm>
          <a:prstGeom prst="rect">
            <a:avLst/>
          </a:prstGeom>
        </p:spPr>
        <p:txBody>
          <a:bodyPr wrap="none">
            <a:spAutoFit/>
          </a:bodyPr>
          <a:lstStyle/>
          <a:p>
            <a:r>
              <a:rPr lang="en-US" dirty="0" smtClean="0">
                <a:solidFill>
                  <a:srgbClr val="FF0000"/>
                </a:solidFill>
              </a:rPr>
              <a:t>             </a:t>
            </a:r>
            <a:r>
              <a:rPr lang="en-US" sz="2000" b="1" dirty="0" smtClean="0">
                <a:solidFill>
                  <a:srgbClr val="FF0000"/>
                </a:solidFill>
              </a:rPr>
              <a:t>1</a:t>
            </a:r>
            <a:endParaRPr lang="en-US" sz="2000" b="1" dirty="0">
              <a:solidFill>
                <a:srgbClr val="FF0000"/>
              </a:solidFill>
            </a:endParaRPr>
          </a:p>
        </p:txBody>
      </p:sp>
      <p:sp>
        <p:nvSpPr>
          <p:cNvPr id="4" name="Rectangle 3"/>
          <p:cNvSpPr/>
          <p:nvPr/>
        </p:nvSpPr>
        <p:spPr>
          <a:xfrm>
            <a:off x="8995363" y="3873168"/>
            <a:ext cx="311304" cy="400110"/>
          </a:xfrm>
          <a:prstGeom prst="rect">
            <a:avLst/>
          </a:prstGeom>
        </p:spPr>
        <p:txBody>
          <a:bodyPr wrap="none">
            <a:spAutoFit/>
          </a:bodyPr>
          <a:lstStyle/>
          <a:p>
            <a:r>
              <a:rPr lang="en-US" sz="2000" b="1" dirty="0">
                <a:solidFill>
                  <a:srgbClr val="FF0000"/>
                </a:solidFill>
              </a:rPr>
              <a:t>1</a:t>
            </a:r>
          </a:p>
        </p:txBody>
      </p:sp>
      <p:sp>
        <p:nvSpPr>
          <p:cNvPr id="6" name="Rectangle 5"/>
          <p:cNvSpPr/>
          <p:nvPr/>
        </p:nvSpPr>
        <p:spPr>
          <a:xfrm>
            <a:off x="10480597" y="3873168"/>
            <a:ext cx="311304" cy="400110"/>
          </a:xfrm>
          <a:prstGeom prst="rect">
            <a:avLst/>
          </a:prstGeom>
        </p:spPr>
        <p:txBody>
          <a:bodyPr wrap="none">
            <a:spAutoFit/>
          </a:bodyPr>
          <a:lstStyle/>
          <a:p>
            <a:r>
              <a:rPr lang="en-US" sz="2000" b="1" dirty="0">
                <a:solidFill>
                  <a:srgbClr val="FF0000"/>
                </a:solidFill>
              </a:rPr>
              <a:t>1</a:t>
            </a:r>
          </a:p>
        </p:txBody>
      </p:sp>
      <p:sp>
        <p:nvSpPr>
          <p:cNvPr id="14" name="TextBox 13"/>
          <p:cNvSpPr txBox="1"/>
          <p:nvPr/>
        </p:nvSpPr>
        <p:spPr>
          <a:xfrm>
            <a:off x="2461532" y="4608195"/>
            <a:ext cx="400594"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pic>
        <p:nvPicPr>
          <p:cNvPr id="17" name="Picture 16"/>
          <p:cNvPicPr>
            <a:picLocks noChangeAspect="1"/>
          </p:cNvPicPr>
          <p:nvPr/>
        </p:nvPicPr>
        <p:blipFill>
          <a:blip r:embed="rId4"/>
          <a:stretch>
            <a:fillRect/>
          </a:stretch>
        </p:blipFill>
        <p:spPr>
          <a:xfrm>
            <a:off x="1317830" y="906979"/>
            <a:ext cx="479327" cy="580237"/>
          </a:xfrm>
          <a:prstGeom prst="rect">
            <a:avLst/>
          </a:prstGeom>
        </p:spPr>
      </p:pic>
      <p:pic>
        <p:nvPicPr>
          <p:cNvPr id="7" name="Picture 6"/>
          <p:cNvPicPr>
            <a:picLocks noChangeAspect="1"/>
          </p:cNvPicPr>
          <p:nvPr/>
        </p:nvPicPr>
        <p:blipFill>
          <a:blip r:embed="rId5"/>
          <a:stretch>
            <a:fillRect/>
          </a:stretch>
        </p:blipFill>
        <p:spPr>
          <a:xfrm>
            <a:off x="1317830" y="2166105"/>
            <a:ext cx="449316" cy="542925"/>
          </a:xfrm>
          <a:prstGeom prst="rect">
            <a:avLst/>
          </a:prstGeom>
        </p:spPr>
      </p:pic>
    </p:spTree>
    <p:extLst>
      <p:ext uri="{BB962C8B-B14F-4D97-AF65-F5344CB8AC3E}">
        <p14:creationId xmlns:p14="http://schemas.microsoft.com/office/powerpoint/2010/main" val="3449650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04320" y="4327206"/>
            <a:ext cx="4758730" cy="1971187"/>
          </a:xfrm>
          <a:prstGeom prst="rect">
            <a:avLst/>
          </a:prstGeom>
        </p:spPr>
      </p:pic>
      <p:pic>
        <p:nvPicPr>
          <p:cNvPr id="7" name="Picture 6"/>
          <p:cNvPicPr>
            <a:picLocks noChangeAspect="1"/>
          </p:cNvPicPr>
          <p:nvPr/>
        </p:nvPicPr>
        <p:blipFill>
          <a:blip r:embed="rId3"/>
          <a:stretch>
            <a:fillRect/>
          </a:stretch>
        </p:blipFill>
        <p:spPr>
          <a:xfrm>
            <a:off x="4404320" y="191589"/>
            <a:ext cx="4758730" cy="2164430"/>
          </a:xfrm>
          <a:prstGeom prst="rect">
            <a:avLst/>
          </a:prstGeom>
        </p:spPr>
      </p:pic>
      <p:pic>
        <p:nvPicPr>
          <p:cNvPr id="2" name="Picture 1"/>
          <p:cNvPicPr>
            <a:picLocks noChangeAspect="1"/>
          </p:cNvPicPr>
          <p:nvPr/>
        </p:nvPicPr>
        <p:blipFill>
          <a:blip r:embed="rId4"/>
          <a:stretch>
            <a:fillRect/>
          </a:stretch>
        </p:blipFill>
        <p:spPr>
          <a:xfrm>
            <a:off x="4404321" y="2356019"/>
            <a:ext cx="4758730" cy="1971187"/>
          </a:xfrm>
          <a:prstGeom prst="rect">
            <a:avLst/>
          </a:prstGeom>
        </p:spPr>
      </p:pic>
    </p:spTree>
    <p:extLst>
      <p:ext uri="{BB962C8B-B14F-4D97-AF65-F5344CB8AC3E}">
        <p14:creationId xmlns:p14="http://schemas.microsoft.com/office/powerpoint/2010/main" val="994692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63359" y="78059"/>
            <a:ext cx="4713712" cy="6166624"/>
          </a:xfrm>
          <a:prstGeom prst="rect">
            <a:avLst/>
          </a:prstGeom>
        </p:spPr>
      </p:pic>
      <p:sp>
        <p:nvSpPr>
          <p:cNvPr id="3" name="TextBox 2"/>
          <p:cNvSpPr txBox="1"/>
          <p:nvPr/>
        </p:nvSpPr>
        <p:spPr>
          <a:xfrm>
            <a:off x="502173" y="993350"/>
            <a:ext cx="4038600" cy="1569660"/>
          </a:xfrm>
          <a:prstGeom prst="rect">
            <a:avLst/>
          </a:prstGeom>
          <a:noFill/>
        </p:spPr>
        <p:txBody>
          <a:bodyPr wrap="square" rtlCol="0">
            <a:spAutoFit/>
          </a:bodyPr>
          <a:lstStyle/>
          <a:p>
            <a:pPr algn="ctr"/>
            <a:r>
              <a:rPr lang="en-US" sz="4000" b="1" i="1" dirty="0" smtClean="0"/>
              <a:t>New</a:t>
            </a:r>
          </a:p>
          <a:p>
            <a:pPr algn="ctr"/>
            <a:r>
              <a:rPr lang="en-US" sz="2800" dirty="0" smtClean="0"/>
              <a:t> ANNUAL TRANSITION GOAL(S) </a:t>
            </a:r>
            <a:endParaRPr lang="en-US" sz="2800" dirty="0"/>
          </a:p>
        </p:txBody>
      </p:sp>
    </p:spTree>
    <p:extLst>
      <p:ext uri="{BB962C8B-B14F-4D97-AF65-F5344CB8AC3E}">
        <p14:creationId xmlns:p14="http://schemas.microsoft.com/office/powerpoint/2010/main" val="378977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52021" y="1338606"/>
            <a:ext cx="10887959" cy="2648931"/>
          </a:xfrm>
          <a:prstGeom prst="rect">
            <a:avLst/>
          </a:prstGeom>
        </p:spPr>
      </p:pic>
    </p:spTree>
    <p:extLst>
      <p:ext uri="{BB962C8B-B14F-4D97-AF65-F5344CB8AC3E}">
        <p14:creationId xmlns:p14="http://schemas.microsoft.com/office/powerpoint/2010/main" val="3999852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986968" y="210342"/>
            <a:ext cx="8000843" cy="1609950"/>
          </a:xfrm>
          <a:prstGeom prst="rect">
            <a:avLst/>
          </a:prstGeom>
        </p:spPr>
      </p:pic>
      <p:sp>
        <p:nvSpPr>
          <p:cNvPr id="2" name="TextBox 1"/>
          <p:cNvSpPr txBox="1"/>
          <p:nvPr/>
        </p:nvSpPr>
        <p:spPr>
          <a:xfrm>
            <a:off x="1057275" y="2246490"/>
            <a:ext cx="10144125" cy="3293209"/>
          </a:xfrm>
          <a:prstGeom prst="rect">
            <a:avLst/>
          </a:prstGeom>
          <a:solidFill>
            <a:schemeClr val="tx1"/>
          </a:solidFill>
          <a:ln w="28575">
            <a:solidFill>
              <a:srgbClr val="FF0000"/>
            </a:solidFill>
          </a:ln>
        </p:spPr>
        <p:txBody>
          <a:bodyPr wrap="square" rtlCol="0">
            <a:spAutoFit/>
          </a:bodyPr>
          <a:lstStyle/>
          <a:p>
            <a:endParaRPr lang="en-US" sz="1600" b="1" dirty="0" smtClean="0">
              <a:solidFill>
                <a:schemeClr val="bg1"/>
              </a:solidFill>
            </a:endParaRPr>
          </a:p>
          <a:p>
            <a:endParaRPr lang="en-US" sz="1600" b="1" dirty="0">
              <a:solidFill>
                <a:schemeClr val="bg1"/>
              </a:solidFill>
            </a:endParaRPr>
          </a:p>
          <a:p>
            <a:endParaRPr lang="en-US" sz="1600" b="1" dirty="0" smtClean="0">
              <a:solidFill>
                <a:schemeClr val="bg1"/>
              </a:solidFill>
            </a:endParaRPr>
          </a:p>
          <a:p>
            <a:endParaRPr lang="en-US" sz="1600" b="1" dirty="0">
              <a:solidFill>
                <a:schemeClr val="bg1"/>
              </a:solidFill>
            </a:endParaRPr>
          </a:p>
          <a:p>
            <a:endParaRPr lang="en-US" sz="1600" b="1" dirty="0" smtClean="0">
              <a:solidFill>
                <a:schemeClr val="bg1"/>
              </a:solidFill>
            </a:endParaRPr>
          </a:p>
          <a:p>
            <a:endParaRPr lang="en-US" sz="1600" b="1" dirty="0">
              <a:solidFill>
                <a:schemeClr val="bg1"/>
              </a:solidFill>
            </a:endParaRPr>
          </a:p>
          <a:p>
            <a:endParaRPr lang="en-US" sz="1600" b="1" dirty="0" smtClean="0">
              <a:solidFill>
                <a:schemeClr val="bg1"/>
              </a:solidFill>
            </a:endParaRPr>
          </a:p>
          <a:p>
            <a:endParaRPr lang="en-US" sz="1600" b="1" dirty="0">
              <a:solidFill>
                <a:schemeClr val="bg1"/>
              </a:solidFill>
            </a:endParaRPr>
          </a:p>
          <a:p>
            <a:endParaRPr lang="en-US" sz="1600" b="1" dirty="0" smtClean="0">
              <a:solidFill>
                <a:schemeClr val="bg1"/>
              </a:solidFill>
            </a:endParaRPr>
          </a:p>
          <a:p>
            <a:endParaRPr lang="en-US" sz="1600" b="1" dirty="0">
              <a:solidFill>
                <a:schemeClr val="bg1"/>
              </a:solidFill>
            </a:endParaRPr>
          </a:p>
          <a:p>
            <a:endParaRPr lang="en-US" sz="1600" b="1" dirty="0" smtClean="0">
              <a:solidFill>
                <a:schemeClr val="bg1"/>
              </a:solidFill>
            </a:endParaRPr>
          </a:p>
          <a:p>
            <a:endParaRPr lang="en-US" sz="1600" b="1" dirty="0">
              <a:solidFill>
                <a:schemeClr val="bg1"/>
              </a:solidFill>
            </a:endParaRPr>
          </a:p>
          <a:p>
            <a:endParaRPr lang="en-US" sz="1600" b="1" dirty="0">
              <a:solidFill>
                <a:schemeClr val="bg1"/>
              </a:solidFill>
            </a:endParaRPr>
          </a:p>
        </p:txBody>
      </p:sp>
      <p:sp>
        <p:nvSpPr>
          <p:cNvPr id="6" name="TextBox 5"/>
          <p:cNvSpPr txBox="1"/>
          <p:nvPr/>
        </p:nvSpPr>
        <p:spPr>
          <a:xfrm>
            <a:off x="1057276" y="2236452"/>
            <a:ext cx="10144124" cy="3170099"/>
          </a:xfrm>
          <a:prstGeom prst="rect">
            <a:avLst/>
          </a:prstGeom>
          <a:noFill/>
        </p:spPr>
        <p:txBody>
          <a:bodyPr wrap="square" rtlCol="0">
            <a:spAutoFit/>
          </a:bodyPr>
          <a:lstStyle/>
          <a:p>
            <a:r>
              <a:rPr lang="en-US" sz="2000" dirty="0">
                <a:solidFill>
                  <a:schemeClr val="bg1"/>
                </a:solidFill>
              </a:rPr>
              <a:t>The student attends classes regularly and seems to enjoy school. He is currently working towards the Alabama High School Diploma on the Essentials/Life Skills Pathway. He has a strong desire to become an automobile mechanic and wants to attend a community college or technical school when he graduates from high school. </a:t>
            </a:r>
            <a:r>
              <a:rPr lang="en-US" sz="2000" dirty="0" smtClean="0">
                <a:solidFill>
                  <a:schemeClr val="bg1"/>
                </a:solidFill>
              </a:rPr>
              <a:t> According </a:t>
            </a:r>
            <a:r>
              <a:rPr lang="en-US" sz="2000" dirty="0">
                <a:solidFill>
                  <a:schemeClr val="bg1"/>
                </a:solidFill>
              </a:rPr>
              <a:t>to the O*NET </a:t>
            </a:r>
            <a:r>
              <a:rPr lang="en-US" sz="2000" dirty="0" smtClean="0">
                <a:solidFill>
                  <a:schemeClr val="bg1"/>
                </a:solidFill>
              </a:rPr>
              <a:t>Career Exploration Tools assessment</a:t>
            </a:r>
            <a:r>
              <a:rPr lang="en-US" sz="2000" dirty="0">
                <a:solidFill>
                  <a:schemeClr val="bg1"/>
                </a:solidFill>
              </a:rPr>
              <a:t>, the student has </a:t>
            </a:r>
            <a:r>
              <a:rPr lang="en-US" sz="2000" dirty="0" smtClean="0">
                <a:solidFill>
                  <a:schemeClr val="bg1"/>
                </a:solidFill>
              </a:rPr>
              <a:t>skills that match his interest to become an </a:t>
            </a:r>
            <a:r>
              <a:rPr lang="en-US" sz="2000" dirty="0">
                <a:solidFill>
                  <a:schemeClr val="bg1"/>
                </a:solidFill>
              </a:rPr>
              <a:t>automobile mechanic. </a:t>
            </a:r>
            <a:r>
              <a:rPr lang="en-US" sz="2000" dirty="0" smtClean="0">
                <a:solidFill>
                  <a:schemeClr val="bg1"/>
                </a:solidFill>
              </a:rPr>
              <a:t> According </a:t>
            </a:r>
            <a:r>
              <a:rPr lang="en-US" sz="2000" dirty="0">
                <a:solidFill>
                  <a:schemeClr val="bg1"/>
                </a:solidFill>
              </a:rPr>
              <a:t>to the Casey Life Skills assessment, the student has knowledge about community resources, daily living activities, computer literacy skills, self-care skills, and career planning. He lacks housing and money management skills and work and study habits skills. Student’s lack of specific job competences negatively affects his progress related to the work and career field that matches his skills and abilities. </a:t>
            </a:r>
            <a:endParaRPr lang="en-US" dirty="0">
              <a:solidFill>
                <a:schemeClr val="bg1"/>
              </a:solidFill>
            </a:endParaRPr>
          </a:p>
        </p:txBody>
      </p:sp>
    </p:spTree>
    <p:extLst>
      <p:ext uri="{BB962C8B-B14F-4D97-AF65-F5344CB8AC3E}">
        <p14:creationId xmlns:p14="http://schemas.microsoft.com/office/powerpoint/2010/main" val="4238613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9559" y="4025245"/>
            <a:ext cx="10755983" cy="2246769"/>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NOTE: Once a standard is selected that most closely fits the needs for academic and/or functional achievement for the coming year, the IEP team must then </a:t>
            </a:r>
            <a:r>
              <a:rPr lang="en-US" sz="28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“convert” </a:t>
            </a:r>
            <a:r>
              <a:rPr lang="en-US" sz="2800" dirty="0" smtClean="0">
                <a:latin typeface="Calibri" panose="020F0502020204030204" pitchFamily="34" charset="0"/>
                <a:ea typeface="Calibri" panose="020F0502020204030204" pitchFamily="34" charset="0"/>
                <a:cs typeface="Times New Roman" panose="02020603050405020304" pitchFamily="18" charset="0"/>
              </a:rPr>
              <a:t>or </a:t>
            </a:r>
            <a:r>
              <a:rPr lang="en-US" sz="280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translate” </a:t>
            </a:r>
            <a:r>
              <a:rPr lang="en-US" sz="2800" dirty="0">
                <a:latin typeface="Calibri" panose="020F0502020204030204" pitchFamily="34" charset="0"/>
                <a:ea typeface="Calibri" panose="020F0502020204030204" pitchFamily="34" charset="0"/>
                <a:cs typeface="Times New Roman" panose="02020603050405020304" pitchFamily="18" charset="0"/>
              </a:rPr>
              <a:t>that standard, or its functional essence, into the most pertinent annual goal possible.</a:t>
            </a:r>
          </a:p>
          <a:p>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829559" y="405354"/>
            <a:ext cx="10821971" cy="3487916"/>
          </a:xfrm>
          <a:prstGeom prst="rect">
            <a:avLst/>
          </a:prstGeom>
        </p:spPr>
      </p:pic>
      <p:sp>
        <p:nvSpPr>
          <p:cNvPr id="8" name="Oval 7"/>
          <p:cNvSpPr/>
          <p:nvPr/>
        </p:nvSpPr>
        <p:spPr>
          <a:xfrm>
            <a:off x="8540685" y="2479250"/>
            <a:ext cx="2912882" cy="6221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5814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5108" y="1289645"/>
            <a:ext cx="2658430" cy="1569660"/>
          </a:xfrm>
          <a:prstGeom prst="rect">
            <a:avLst/>
          </a:prstGeom>
          <a:noFill/>
        </p:spPr>
        <p:txBody>
          <a:bodyPr wrap="square" rtlCol="0">
            <a:spAutoFit/>
          </a:bodyPr>
          <a:lstStyle/>
          <a:p>
            <a:pPr algn="ctr"/>
            <a:r>
              <a:rPr lang="en-US" sz="2400" dirty="0" smtClean="0"/>
              <a:t>Transition Standard</a:t>
            </a:r>
          </a:p>
          <a:p>
            <a:pPr algn="ctr"/>
            <a:r>
              <a:rPr lang="en-US" sz="2400" dirty="0" smtClean="0"/>
              <a:t>Postsecondary/</a:t>
            </a:r>
          </a:p>
          <a:p>
            <a:pPr algn="ctr"/>
            <a:r>
              <a:rPr lang="en-US" sz="2400" dirty="0" smtClean="0"/>
              <a:t>Education Training</a:t>
            </a:r>
          </a:p>
          <a:p>
            <a:pPr algn="ctr"/>
            <a:r>
              <a:rPr lang="en-US" sz="2400" dirty="0" smtClean="0"/>
              <a:t>Annual Goal</a:t>
            </a:r>
            <a:endParaRPr lang="en-US" sz="2400" dirty="0"/>
          </a:p>
        </p:txBody>
      </p:sp>
      <p:pic>
        <p:nvPicPr>
          <p:cNvPr id="2" name="Picture 1"/>
          <p:cNvPicPr>
            <a:picLocks noChangeAspect="1"/>
          </p:cNvPicPr>
          <p:nvPr/>
        </p:nvPicPr>
        <p:blipFill>
          <a:blip r:embed="rId3"/>
          <a:stretch>
            <a:fillRect/>
          </a:stretch>
        </p:blipFill>
        <p:spPr>
          <a:xfrm>
            <a:off x="3143794" y="255436"/>
            <a:ext cx="7754432" cy="2705478"/>
          </a:xfrm>
          <a:prstGeom prst="rect">
            <a:avLst/>
          </a:prstGeom>
        </p:spPr>
      </p:pic>
      <p:sp>
        <p:nvSpPr>
          <p:cNvPr id="3" name="Oval 2"/>
          <p:cNvSpPr/>
          <p:nvPr/>
        </p:nvSpPr>
        <p:spPr>
          <a:xfrm>
            <a:off x="8580234" y="1832928"/>
            <a:ext cx="2250615" cy="4830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893538" y="4436797"/>
            <a:ext cx="6930090" cy="1600438"/>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t>Postsecondary Education/Training Annual Goal</a:t>
            </a:r>
          </a:p>
          <a:p>
            <a:r>
              <a:rPr lang="en-US" sz="1600" dirty="0" smtClean="0"/>
              <a:t>By the end of 36 weeks, the student will acquire organizational skills and practice study strategies that will enhance his study habits and support his postsecondary education/training (TS.AT.10.3B) by earning classroom based assessments of at least 80%.  Through progress monitoring, the student will obtain an 80% average in classroom based assessments. </a:t>
            </a:r>
            <a:endParaRPr lang="en-US" sz="1600" dirty="0"/>
          </a:p>
        </p:txBody>
      </p:sp>
      <p:pic>
        <p:nvPicPr>
          <p:cNvPr id="6" name="Picture 5"/>
          <p:cNvPicPr>
            <a:picLocks noChangeAspect="1"/>
          </p:cNvPicPr>
          <p:nvPr/>
        </p:nvPicPr>
        <p:blipFill>
          <a:blip r:embed="rId4"/>
          <a:stretch>
            <a:fillRect/>
          </a:stretch>
        </p:blipFill>
        <p:spPr>
          <a:xfrm>
            <a:off x="2753234" y="3291137"/>
            <a:ext cx="7210697" cy="602377"/>
          </a:xfrm>
          <a:prstGeom prst="rect">
            <a:avLst/>
          </a:prstGeom>
          <a:ln w="28575">
            <a:solidFill>
              <a:srgbClr val="FF0000"/>
            </a:solidFill>
          </a:ln>
        </p:spPr>
      </p:pic>
    </p:spTree>
    <p:extLst>
      <p:ext uri="{BB962C8B-B14F-4D97-AF65-F5344CB8AC3E}">
        <p14:creationId xmlns:p14="http://schemas.microsoft.com/office/powerpoint/2010/main" val="3876205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364" y="1934537"/>
            <a:ext cx="2658430" cy="1569660"/>
          </a:xfrm>
          <a:prstGeom prst="rect">
            <a:avLst/>
          </a:prstGeom>
          <a:noFill/>
        </p:spPr>
        <p:txBody>
          <a:bodyPr wrap="square" rtlCol="0">
            <a:spAutoFit/>
          </a:bodyPr>
          <a:lstStyle/>
          <a:p>
            <a:pPr algn="ctr"/>
            <a:r>
              <a:rPr lang="en-US" sz="2400" dirty="0" smtClean="0"/>
              <a:t>Transition Standard Employment/</a:t>
            </a:r>
          </a:p>
          <a:p>
            <a:pPr algn="ctr"/>
            <a:r>
              <a:rPr lang="en-US" sz="2400" dirty="0" smtClean="0"/>
              <a:t>Occupation Career Annual Goal</a:t>
            </a:r>
            <a:endParaRPr lang="en-US" sz="2400" dirty="0"/>
          </a:p>
        </p:txBody>
      </p:sp>
      <p:pic>
        <p:nvPicPr>
          <p:cNvPr id="2" name="Picture 1"/>
          <p:cNvPicPr>
            <a:picLocks noChangeAspect="1"/>
          </p:cNvPicPr>
          <p:nvPr/>
        </p:nvPicPr>
        <p:blipFill>
          <a:blip r:embed="rId2"/>
          <a:stretch>
            <a:fillRect/>
          </a:stretch>
        </p:blipFill>
        <p:spPr>
          <a:xfrm>
            <a:off x="3230879" y="858788"/>
            <a:ext cx="7754432" cy="2705478"/>
          </a:xfrm>
          <a:prstGeom prst="rect">
            <a:avLst/>
          </a:prstGeom>
        </p:spPr>
      </p:pic>
      <p:sp>
        <p:nvSpPr>
          <p:cNvPr id="3" name="Oval 2"/>
          <p:cNvSpPr/>
          <p:nvPr/>
        </p:nvSpPr>
        <p:spPr>
          <a:xfrm>
            <a:off x="8647611" y="2477820"/>
            <a:ext cx="2250615" cy="4830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756838" y="4737287"/>
            <a:ext cx="7466029" cy="1754326"/>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solidFill>
                  <a:prstClr val="black"/>
                </a:solidFill>
              </a:rPr>
              <a:t>Employment/Occupation/Career Goal</a:t>
            </a:r>
          </a:p>
          <a:p>
            <a:r>
              <a:rPr lang="en-US" dirty="0" smtClean="0">
                <a:solidFill>
                  <a:prstClr val="black"/>
                </a:solidFill>
              </a:rPr>
              <a:t>By the end of 36 weeks, the student will describe the importance of earning wages and set up a checking and/or saving account at the local financial institution (TS.OC10.4b). Given direct instruction and practice on how to make currency bank deposits, the student will demonstrate currency bank deposits with 100% accuracy. </a:t>
            </a:r>
            <a:endParaRPr lang="en-US" dirty="0">
              <a:solidFill>
                <a:prstClr val="black"/>
              </a:solidFill>
            </a:endParaRPr>
          </a:p>
        </p:txBody>
      </p:sp>
      <p:pic>
        <p:nvPicPr>
          <p:cNvPr id="5" name="Picture 4"/>
          <p:cNvPicPr>
            <a:picLocks noChangeAspect="1"/>
          </p:cNvPicPr>
          <p:nvPr/>
        </p:nvPicPr>
        <p:blipFill>
          <a:blip r:embed="rId3"/>
          <a:stretch>
            <a:fillRect/>
          </a:stretch>
        </p:blipFill>
        <p:spPr>
          <a:xfrm>
            <a:off x="2756838" y="3745171"/>
            <a:ext cx="7318511" cy="457075"/>
          </a:xfrm>
          <a:prstGeom prst="rect">
            <a:avLst/>
          </a:prstGeom>
          <a:ln w="28575">
            <a:solidFill>
              <a:srgbClr val="FF0000"/>
            </a:solidFill>
          </a:ln>
        </p:spPr>
      </p:pic>
    </p:spTree>
    <p:extLst>
      <p:ext uri="{BB962C8B-B14F-4D97-AF65-F5344CB8AC3E}">
        <p14:creationId xmlns:p14="http://schemas.microsoft.com/office/powerpoint/2010/main" val="1289066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When is Transition Addressed?</a:t>
            </a:r>
            <a:endParaRPr lang="en-US" dirty="0"/>
          </a:p>
        </p:txBody>
      </p:sp>
      <p:sp>
        <p:nvSpPr>
          <p:cNvPr id="6" name="Content Placeholder 5"/>
          <p:cNvSpPr>
            <a:spLocks noGrp="1"/>
          </p:cNvSpPr>
          <p:nvPr>
            <p:ph idx="1"/>
          </p:nvPr>
        </p:nvSpPr>
        <p:spPr>
          <a:xfrm>
            <a:off x="1120000" y="1825625"/>
            <a:ext cx="10688178" cy="4351338"/>
          </a:xfrm>
        </p:spPr>
        <p:txBody>
          <a:bodyPr>
            <a:normAutofit/>
          </a:bodyPr>
          <a:lstStyle/>
          <a:p>
            <a:r>
              <a:rPr lang="en-US" dirty="0" smtClean="0"/>
              <a:t>Beginning </a:t>
            </a:r>
            <a:r>
              <a:rPr lang="en-US" dirty="0"/>
              <a:t>not later than the </a:t>
            </a:r>
            <a:r>
              <a:rPr lang="en-US" b="1" dirty="0">
                <a:solidFill>
                  <a:schemeClr val="accent6"/>
                </a:solidFill>
              </a:rPr>
              <a:t>first</a:t>
            </a:r>
            <a:r>
              <a:rPr lang="en-US" dirty="0">
                <a:solidFill>
                  <a:schemeClr val="accent6"/>
                </a:solidFill>
              </a:rPr>
              <a:t> </a:t>
            </a:r>
            <a:r>
              <a:rPr lang="en-US" dirty="0"/>
              <a:t>IEP to be in effect when the student is 16, or earlier if appropriate, and updated annually thereafter. </a:t>
            </a:r>
          </a:p>
          <a:p>
            <a:endParaRPr lang="en-US" sz="800" dirty="0"/>
          </a:p>
          <a:p>
            <a:endParaRPr lang="en-US" sz="800" dirty="0" smtClean="0"/>
          </a:p>
          <a:p>
            <a:r>
              <a:rPr lang="en-US" dirty="0" smtClean="0"/>
              <a:t>Transition </a:t>
            </a:r>
            <a:r>
              <a:rPr lang="en-US" b="1" dirty="0" smtClean="0">
                <a:solidFill>
                  <a:schemeClr val="accent6"/>
                </a:solidFill>
              </a:rPr>
              <a:t>must</a:t>
            </a:r>
            <a:r>
              <a:rPr lang="en-US" dirty="0" smtClean="0"/>
              <a:t> be addressed for students </a:t>
            </a:r>
            <a:r>
              <a:rPr lang="en-US" dirty="0"/>
              <a:t>who will turn age 16 during the implementation year of the IEP. </a:t>
            </a:r>
          </a:p>
          <a:p>
            <a:pPr marL="0" indent="0">
              <a:buNone/>
            </a:pPr>
            <a:endParaRPr lang="en-US" sz="800" dirty="0" smtClean="0"/>
          </a:p>
          <a:p>
            <a:pPr marL="0" indent="0">
              <a:buNone/>
            </a:pPr>
            <a:endParaRPr lang="en-US" sz="800" dirty="0" smtClean="0"/>
          </a:p>
          <a:p>
            <a:r>
              <a:rPr lang="en-US" dirty="0" smtClean="0"/>
              <a:t>Transition </a:t>
            </a:r>
            <a:r>
              <a:rPr lang="en-US" b="1" dirty="0" smtClean="0">
                <a:solidFill>
                  <a:schemeClr val="accent6"/>
                </a:solidFill>
              </a:rPr>
              <a:t>must</a:t>
            </a:r>
            <a:r>
              <a:rPr lang="en-US" dirty="0" smtClean="0">
                <a:solidFill>
                  <a:srgbClr val="00B0F0"/>
                </a:solidFill>
              </a:rPr>
              <a:t> </a:t>
            </a:r>
            <a:r>
              <a:rPr lang="en-US" dirty="0" smtClean="0"/>
              <a:t>be addressed for </a:t>
            </a:r>
            <a:r>
              <a:rPr lang="en-US" b="1" dirty="0" smtClean="0">
                <a:solidFill>
                  <a:schemeClr val="accent6"/>
                </a:solidFill>
              </a:rPr>
              <a:t>all</a:t>
            </a:r>
            <a:r>
              <a:rPr lang="en-US" dirty="0" smtClean="0"/>
              <a:t> students entering the </a:t>
            </a:r>
            <a:r>
              <a:rPr lang="en-US" b="1" dirty="0" smtClean="0">
                <a:solidFill>
                  <a:schemeClr val="accent6"/>
                </a:solidFill>
              </a:rPr>
              <a:t>9</a:t>
            </a:r>
            <a:r>
              <a:rPr lang="en-US" b="1" baseline="30000" dirty="0" smtClean="0">
                <a:solidFill>
                  <a:schemeClr val="accent6"/>
                </a:solidFill>
              </a:rPr>
              <a:t>th</a:t>
            </a:r>
            <a:r>
              <a:rPr lang="en-US" dirty="0" smtClean="0">
                <a:solidFill>
                  <a:schemeClr val="accent6"/>
                </a:solidFill>
              </a:rPr>
              <a:t> </a:t>
            </a:r>
            <a:r>
              <a:rPr lang="en-US" b="1" dirty="0" smtClean="0">
                <a:solidFill>
                  <a:schemeClr val="accent6"/>
                </a:solidFill>
              </a:rPr>
              <a:t>grade</a:t>
            </a:r>
            <a:r>
              <a:rPr lang="en-US" dirty="0" smtClean="0"/>
              <a:t>, regardless of age.</a:t>
            </a:r>
            <a:endParaRPr lang="en-US" dirty="0"/>
          </a:p>
        </p:txBody>
      </p:sp>
    </p:spTree>
    <p:extLst>
      <p:ext uri="{BB962C8B-B14F-4D97-AF65-F5344CB8AC3E}">
        <p14:creationId xmlns:p14="http://schemas.microsoft.com/office/powerpoint/2010/main" val="2084116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364" y="1934537"/>
            <a:ext cx="2658430" cy="1569660"/>
          </a:xfrm>
          <a:prstGeom prst="rect">
            <a:avLst/>
          </a:prstGeom>
          <a:noFill/>
        </p:spPr>
        <p:txBody>
          <a:bodyPr wrap="square" rtlCol="0">
            <a:spAutoFit/>
          </a:bodyPr>
          <a:lstStyle/>
          <a:p>
            <a:pPr algn="ctr"/>
            <a:r>
              <a:rPr lang="en-US" sz="2400" dirty="0" smtClean="0"/>
              <a:t>Transition Standard</a:t>
            </a:r>
          </a:p>
          <a:p>
            <a:pPr algn="ctr"/>
            <a:r>
              <a:rPr lang="en-US" sz="2400" dirty="0" smtClean="0"/>
              <a:t>Community/ Independent Living Annual Goal</a:t>
            </a:r>
            <a:endParaRPr lang="en-US" sz="2400" dirty="0"/>
          </a:p>
        </p:txBody>
      </p:sp>
      <p:pic>
        <p:nvPicPr>
          <p:cNvPr id="2" name="Picture 1"/>
          <p:cNvPicPr>
            <a:picLocks noChangeAspect="1"/>
          </p:cNvPicPr>
          <p:nvPr/>
        </p:nvPicPr>
        <p:blipFill>
          <a:blip r:embed="rId3"/>
          <a:stretch>
            <a:fillRect/>
          </a:stretch>
        </p:blipFill>
        <p:spPr>
          <a:xfrm>
            <a:off x="3230879" y="858788"/>
            <a:ext cx="7754432" cy="2705478"/>
          </a:xfrm>
          <a:prstGeom prst="rect">
            <a:avLst/>
          </a:prstGeom>
        </p:spPr>
      </p:pic>
      <p:sp>
        <p:nvSpPr>
          <p:cNvPr id="3" name="Oval 2"/>
          <p:cNvSpPr/>
          <p:nvPr/>
        </p:nvSpPr>
        <p:spPr>
          <a:xfrm>
            <a:off x="8647611" y="2477820"/>
            <a:ext cx="2250615" cy="4830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159306" y="4833826"/>
            <a:ext cx="7740429" cy="1200329"/>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solidFill>
                  <a:prstClr val="black"/>
                </a:solidFill>
              </a:rPr>
              <a:t>Community/Independent Living Goal</a:t>
            </a:r>
          </a:p>
          <a:p>
            <a:r>
              <a:rPr lang="en-US" dirty="0" smtClean="0">
                <a:solidFill>
                  <a:prstClr val="black"/>
                </a:solidFill>
              </a:rPr>
              <a:t>By the end of 36 weeks, the student will develop a post-school plan including a budget based upon his projected income and possible living arrangements (TS.DL11.2.B). </a:t>
            </a:r>
            <a:endParaRPr lang="en-US" sz="1600" dirty="0">
              <a:solidFill>
                <a:prstClr val="black"/>
              </a:solidFill>
            </a:endParaRPr>
          </a:p>
        </p:txBody>
      </p:sp>
      <p:pic>
        <p:nvPicPr>
          <p:cNvPr id="4" name="Picture 3"/>
          <p:cNvPicPr>
            <a:picLocks noChangeAspect="1"/>
          </p:cNvPicPr>
          <p:nvPr/>
        </p:nvPicPr>
        <p:blipFill rotWithShape="1">
          <a:blip r:embed="rId4"/>
          <a:srcRect b="7582"/>
          <a:stretch/>
        </p:blipFill>
        <p:spPr>
          <a:xfrm>
            <a:off x="2238103" y="3844666"/>
            <a:ext cx="7796254" cy="526538"/>
          </a:xfrm>
          <a:prstGeom prst="rect">
            <a:avLst/>
          </a:prstGeom>
          <a:ln w="28575">
            <a:solidFill>
              <a:srgbClr val="FF0000"/>
            </a:solidFill>
          </a:ln>
        </p:spPr>
      </p:pic>
    </p:spTree>
    <p:extLst>
      <p:ext uri="{BB962C8B-B14F-4D97-AF65-F5344CB8AC3E}">
        <p14:creationId xmlns:p14="http://schemas.microsoft.com/office/powerpoint/2010/main" val="3459548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370" r="-1" b="37307"/>
          <a:stretch/>
        </p:blipFill>
        <p:spPr>
          <a:xfrm>
            <a:off x="991674" y="814040"/>
            <a:ext cx="10436462" cy="1761735"/>
          </a:xfrm>
          <a:prstGeom prst="rect">
            <a:avLst/>
          </a:prstGeom>
        </p:spPr>
      </p:pic>
      <p:sp>
        <p:nvSpPr>
          <p:cNvPr id="8" name="Rectangle 7"/>
          <p:cNvSpPr/>
          <p:nvPr/>
        </p:nvSpPr>
        <p:spPr>
          <a:xfrm>
            <a:off x="1185745" y="1092819"/>
            <a:ext cx="10065835" cy="954107"/>
          </a:xfrm>
          <a:prstGeom prst="rect">
            <a:avLst/>
          </a:prstGeom>
        </p:spPr>
        <p:txBody>
          <a:bodyPr wrap="square">
            <a:spAutoFit/>
          </a:bodyPr>
          <a:lstStyle/>
          <a:p>
            <a:r>
              <a:rPr lang="en-US" sz="1400" b="1" dirty="0" smtClean="0">
                <a:solidFill>
                  <a:srgbClr val="FF0000"/>
                </a:solidFill>
              </a:rPr>
              <a:t>By </a:t>
            </a:r>
            <a:r>
              <a:rPr lang="en-US" sz="1400" b="1" dirty="0">
                <a:solidFill>
                  <a:srgbClr val="FF0000"/>
                </a:solidFill>
              </a:rPr>
              <a:t>the end of 36 weeks, the student will acquire organizational skills and practice study strategies that will enhance his study habits and support his postsecondary education/training (TS.AT.10.3B) by earning classroom based assessments of at least 80%.  Through progress monitoring, the student will obtain an 80% average in classroom based assessments. </a:t>
            </a:r>
          </a:p>
          <a:p>
            <a:endParaRPr lang="en-US" sz="1400" b="1" dirty="0">
              <a:solidFill>
                <a:srgbClr val="FF0000"/>
              </a:solidFill>
            </a:endParaRPr>
          </a:p>
        </p:txBody>
      </p:sp>
      <p:sp>
        <p:nvSpPr>
          <p:cNvPr id="9" name="TextBox 8"/>
          <p:cNvSpPr txBox="1"/>
          <p:nvPr/>
        </p:nvSpPr>
        <p:spPr>
          <a:xfrm>
            <a:off x="3445727" y="2096428"/>
            <a:ext cx="3345366" cy="369332"/>
          </a:xfrm>
          <a:prstGeom prst="rect">
            <a:avLst/>
          </a:prstGeom>
          <a:noFill/>
        </p:spPr>
        <p:txBody>
          <a:bodyPr wrap="square" rtlCol="0">
            <a:spAutoFit/>
          </a:bodyPr>
          <a:lstStyle/>
          <a:p>
            <a:r>
              <a:rPr lang="en-US" b="1" dirty="0" smtClean="0">
                <a:solidFill>
                  <a:srgbClr val="FF0000"/>
                </a:solidFill>
              </a:rPr>
              <a:t>Personal Management (PM)</a:t>
            </a:r>
            <a:endParaRPr lang="en-US" b="1" dirty="0">
              <a:solidFill>
                <a:srgbClr val="FF0000"/>
              </a:solidFill>
            </a:endParaRPr>
          </a:p>
        </p:txBody>
      </p:sp>
      <p:pic>
        <p:nvPicPr>
          <p:cNvPr id="10" name="Picture 9"/>
          <p:cNvPicPr>
            <a:picLocks noChangeAspect="1"/>
          </p:cNvPicPr>
          <p:nvPr/>
        </p:nvPicPr>
        <p:blipFill>
          <a:blip r:embed="rId4"/>
          <a:stretch>
            <a:fillRect/>
          </a:stretch>
        </p:blipFill>
        <p:spPr>
          <a:xfrm>
            <a:off x="1030160" y="3902925"/>
            <a:ext cx="10397975" cy="1633125"/>
          </a:xfrm>
          <a:prstGeom prst="rect">
            <a:avLst/>
          </a:prstGeom>
          <a:ln>
            <a:solidFill>
              <a:schemeClr val="bg1"/>
            </a:solidFill>
          </a:ln>
        </p:spPr>
      </p:pic>
      <p:cxnSp>
        <p:nvCxnSpPr>
          <p:cNvPr id="11" name="Straight Arrow Connector 10"/>
          <p:cNvCxnSpPr/>
          <p:nvPr/>
        </p:nvCxnSpPr>
        <p:spPr>
          <a:xfrm>
            <a:off x="243747" y="2281094"/>
            <a:ext cx="663862" cy="53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56477" y="2286492"/>
            <a:ext cx="0" cy="17614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43747" y="4047893"/>
            <a:ext cx="66386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092778" y="2094058"/>
            <a:ext cx="4011827" cy="369332"/>
          </a:xfrm>
          <a:prstGeom prst="rect">
            <a:avLst/>
          </a:prstGeom>
          <a:noFill/>
        </p:spPr>
        <p:txBody>
          <a:bodyPr wrap="square" rtlCol="0">
            <a:spAutoFit/>
          </a:bodyPr>
          <a:lstStyle/>
          <a:p>
            <a:r>
              <a:rPr lang="en-US" b="1" dirty="0" smtClean="0">
                <a:solidFill>
                  <a:srgbClr val="FF0000"/>
                </a:solidFill>
              </a:rPr>
              <a:t>Postsecondary Education (PE)</a:t>
            </a:r>
            <a:endParaRPr lang="en-US" b="1" dirty="0">
              <a:solidFill>
                <a:srgbClr val="FF0000"/>
              </a:solidFill>
            </a:endParaRPr>
          </a:p>
        </p:txBody>
      </p:sp>
    </p:spTree>
    <p:extLst>
      <p:ext uri="{BB962C8B-B14F-4D97-AF65-F5344CB8AC3E}">
        <p14:creationId xmlns:p14="http://schemas.microsoft.com/office/powerpoint/2010/main" val="604536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02873" y="1226634"/>
            <a:ext cx="9889498" cy="3173916"/>
          </a:xfrm>
          <a:prstGeom prst="rect">
            <a:avLst/>
          </a:prstGeom>
          <a:ln w="28575">
            <a:solidFill>
              <a:srgbClr val="FF0000"/>
            </a:solidFill>
          </a:ln>
        </p:spPr>
      </p:pic>
    </p:spTree>
    <p:extLst>
      <p:ext uri="{BB962C8B-B14F-4D97-AF65-F5344CB8AC3E}">
        <p14:creationId xmlns:p14="http://schemas.microsoft.com/office/powerpoint/2010/main" val="3292990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7997" y="0"/>
            <a:ext cx="8356006" cy="830997"/>
          </a:xfrm>
          <a:prstGeom prst="rect">
            <a:avLst/>
          </a:prstGeom>
        </p:spPr>
        <p:txBody>
          <a:bodyPr wrap="none">
            <a:spAutoFit/>
          </a:bodyPr>
          <a:lstStyle/>
          <a:p>
            <a:pPr algn="ctr"/>
            <a:r>
              <a:rPr lang="en-US" sz="4800" dirty="0">
                <a:latin typeface="+mj-lt"/>
              </a:rPr>
              <a:t>Examples of Transition Activities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406" y="1378322"/>
            <a:ext cx="4403188" cy="4101356"/>
          </a:xfrm>
          <a:prstGeom prst="rect">
            <a:avLst/>
          </a:prstGeom>
        </p:spPr>
      </p:pic>
    </p:spTree>
    <p:extLst>
      <p:ext uri="{BB962C8B-B14F-4D97-AF65-F5344CB8AC3E}">
        <p14:creationId xmlns:p14="http://schemas.microsoft.com/office/powerpoint/2010/main" val="3846173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399" y="1110081"/>
            <a:ext cx="5956664" cy="3600986"/>
          </a:xfrm>
          <a:prstGeom prst="rect">
            <a:avLst/>
          </a:prstGeom>
          <a:noFill/>
        </p:spPr>
        <p:txBody>
          <a:bodyPr wrap="square" rtlCol="0" anchor="ctr">
            <a:spAutoFit/>
          </a:bodyPr>
          <a:lstStyle/>
          <a:p>
            <a:r>
              <a:rPr lang="en-US" sz="3600" b="1" dirty="0" smtClean="0">
                <a:solidFill>
                  <a:srgbClr val="FF0000"/>
                </a:solidFill>
              </a:rPr>
              <a:t>           </a:t>
            </a:r>
            <a:r>
              <a:rPr lang="en-US" sz="3200" b="1" dirty="0" smtClean="0"/>
              <a:t>DAILY LIVING SKILLS</a:t>
            </a:r>
          </a:p>
          <a:p>
            <a:pPr marL="457200" indent="-457200">
              <a:buFont typeface="Arial" panose="020B0604020202020204" pitchFamily="34" charset="0"/>
              <a:buChar char="•"/>
            </a:pPr>
            <a:r>
              <a:rPr lang="en-US" sz="3200" dirty="0" smtClean="0"/>
              <a:t>Learn to operate washing/dryer</a:t>
            </a:r>
          </a:p>
          <a:p>
            <a:pPr marL="457200" indent="-457200">
              <a:buFont typeface="Arial" panose="020B0604020202020204" pitchFamily="34" charset="0"/>
              <a:buChar char="•"/>
            </a:pPr>
            <a:r>
              <a:rPr lang="en-US" sz="3200" dirty="0" smtClean="0"/>
              <a:t>Learn to practice basic self-care</a:t>
            </a:r>
          </a:p>
          <a:p>
            <a:pPr marL="457200" indent="-457200">
              <a:buFont typeface="Arial" panose="020B0604020202020204" pitchFamily="34" charset="0"/>
              <a:buChar char="•"/>
            </a:pPr>
            <a:r>
              <a:rPr lang="en-US" sz="3200" dirty="0" smtClean="0"/>
              <a:t>Care for personal toileting needs</a:t>
            </a:r>
          </a:p>
          <a:p>
            <a:pPr marL="457200" indent="-457200">
              <a:buFont typeface="Arial" panose="020B0604020202020204" pitchFamily="34" charset="0"/>
              <a:buChar char="•"/>
            </a:pPr>
            <a:r>
              <a:rPr lang="en-US" sz="3200" dirty="0" smtClean="0"/>
              <a:t>Manage daily time schedule</a:t>
            </a:r>
          </a:p>
          <a:p>
            <a:pPr marL="457200" indent="-457200">
              <a:buFont typeface="Arial" panose="020B0604020202020204" pitchFamily="34" charset="0"/>
              <a:buChar char="•"/>
            </a:pPr>
            <a:r>
              <a:rPr lang="en-US" sz="3200" dirty="0" smtClean="0"/>
              <a:t>Learn emergency procedures</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8314" y="464233"/>
            <a:ext cx="4336344" cy="5233182"/>
          </a:xfrm>
          <a:prstGeom prst="rect">
            <a:avLst/>
          </a:prstGeom>
        </p:spPr>
      </p:pic>
    </p:spTree>
    <p:extLst>
      <p:ext uri="{BB962C8B-B14F-4D97-AF65-F5344CB8AC3E}">
        <p14:creationId xmlns:p14="http://schemas.microsoft.com/office/powerpoint/2010/main" val="2895443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68478" y="809876"/>
            <a:ext cx="6348550" cy="5016758"/>
          </a:xfrm>
          <a:prstGeom prst="rect">
            <a:avLst/>
          </a:prstGeom>
          <a:noFill/>
        </p:spPr>
        <p:txBody>
          <a:bodyPr wrap="square" rtlCol="0" anchor="ctr">
            <a:spAutoFit/>
          </a:bodyPr>
          <a:lstStyle/>
          <a:p>
            <a:pPr lvl="0"/>
            <a:r>
              <a:rPr lang="en-US" sz="2800" b="1" dirty="0" smtClean="0"/>
              <a:t>                 </a:t>
            </a:r>
            <a:r>
              <a:rPr lang="en-US" sz="3200" b="1" dirty="0" smtClean="0"/>
              <a:t>EMPLOYMENT</a:t>
            </a:r>
          </a:p>
          <a:p>
            <a:pPr marL="342900" lvl="0" indent="-342900">
              <a:buFont typeface="Arial" panose="020B0604020202020204" pitchFamily="34" charset="0"/>
              <a:buChar char="•"/>
            </a:pPr>
            <a:r>
              <a:rPr lang="en-US" sz="3200" dirty="0" smtClean="0">
                <a:solidFill>
                  <a:prstClr val="white"/>
                </a:solidFill>
              </a:rPr>
              <a:t>Complete application to Vocational Rehabilitation Services</a:t>
            </a:r>
          </a:p>
          <a:p>
            <a:pPr marL="342900" lvl="0" indent="-342900">
              <a:buFont typeface="Arial" panose="020B0604020202020204" pitchFamily="34" charset="0"/>
              <a:buChar char="•"/>
            </a:pPr>
            <a:r>
              <a:rPr lang="en-US" sz="3200" dirty="0" smtClean="0">
                <a:solidFill>
                  <a:prstClr val="white"/>
                </a:solidFill>
              </a:rPr>
              <a:t>Participate </a:t>
            </a:r>
            <a:r>
              <a:rPr lang="en-US" sz="3200" dirty="0">
                <a:solidFill>
                  <a:prstClr val="white"/>
                </a:solidFill>
              </a:rPr>
              <a:t>in community work experiences</a:t>
            </a:r>
          </a:p>
          <a:p>
            <a:pPr marL="342900" lvl="0" indent="-342900">
              <a:buFont typeface="Arial" panose="020B0604020202020204" pitchFamily="34" charset="0"/>
              <a:buChar char="•"/>
            </a:pPr>
            <a:r>
              <a:rPr lang="en-US" sz="3200" dirty="0">
                <a:solidFill>
                  <a:prstClr val="white"/>
                </a:solidFill>
              </a:rPr>
              <a:t>Attend transition fair/career fair at school </a:t>
            </a:r>
          </a:p>
          <a:p>
            <a:pPr marL="342900" lvl="0" indent="-342900">
              <a:buFont typeface="Arial" panose="020B0604020202020204" pitchFamily="34" charset="0"/>
              <a:buChar char="•"/>
            </a:pPr>
            <a:r>
              <a:rPr lang="en-US" sz="3200" dirty="0">
                <a:solidFill>
                  <a:prstClr val="white"/>
                </a:solidFill>
              </a:rPr>
              <a:t>Open a bank </a:t>
            </a:r>
            <a:r>
              <a:rPr lang="en-US" sz="3200" dirty="0" smtClean="0">
                <a:solidFill>
                  <a:prstClr val="white"/>
                </a:solidFill>
              </a:rPr>
              <a:t>account </a:t>
            </a:r>
          </a:p>
          <a:p>
            <a:pPr marL="342900" lvl="0" indent="-342900">
              <a:buFont typeface="Arial" panose="020B0604020202020204" pitchFamily="34" charset="0"/>
              <a:buChar char="•"/>
            </a:pPr>
            <a:r>
              <a:rPr lang="en-US" sz="3200" dirty="0" smtClean="0">
                <a:solidFill>
                  <a:prstClr val="white"/>
                </a:solidFill>
              </a:rPr>
              <a:t>Participate in work experience/job shadowing</a:t>
            </a:r>
            <a:endParaRPr lang="en-US" sz="3200" dirty="0">
              <a:solidFill>
                <a:prstClr val="white"/>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348" y="1323010"/>
            <a:ext cx="4614203" cy="3248990"/>
          </a:xfrm>
          <a:prstGeom prst="rect">
            <a:avLst/>
          </a:prstGeom>
        </p:spPr>
      </p:pic>
    </p:spTree>
    <p:extLst>
      <p:ext uri="{BB962C8B-B14F-4D97-AF65-F5344CB8AC3E}">
        <p14:creationId xmlns:p14="http://schemas.microsoft.com/office/powerpoint/2010/main" val="1149596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7250" y="504433"/>
            <a:ext cx="6595070" cy="5016758"/>
          </a:xfrm>
          <a:prstGeom prst="rect">
            <a:avLst/>
          </a:prstGeom>
          <a:noFill/>
        </p:spPr>
        <p:txBody>
          <a:bodyPr wrap="square" rtlCol="0" anchor="ctr">
            <a:spAutoFit/>
          </a:bodyPr>
          <a:lstStyle/>
          <a:p>
            <a:pPr lvl="0"/>
            <a:r>
              <a:rPr lang="en-US" sz="3200" b="1" dirty="0" smtClean="0">
                <a:solidFill>
                  <a:srgbClr val="FF0000"/>
                </a:solidFill>
                <a:latin typeface="+mj-lt"/>
              </a:rPr>
              <a:t>                </a:t>
            </a:r>
            <a:r>
              <a:rPr lang="en-US" sz="3200" b="1" dirty="0" smtClean="0">
                <a:latin typeface="+mj-lt"/>
              </a:rPr>
              <a:t>RELATED SERVICES</a:t>
            </a:r>
            <a:endParaRPr lang="en-US" sz="3200" b="1" dirty="0">
              <a:latin typeface="+mj-lt"/>
            </a:endParaRPr>
          </a:p>
          <a:p>
            <a:pPr marL="457200" lvl="0" indent="-457200">
              <a:buFont typeface="Arial" panose="020B0604020202020204" pitchFamily="34" charset="0"/>
              <a:buChar char="•"/>
            </a:pPr>
            <a:r>
              <a:rPr lang="en-US" sz="3200" dirty="0">
                <a:solidFill>
                  <a:prstClr val="white"/>
                </a:solidFill>
                <a:latin typeface="+mj-lt"/>
              </a:rPr>
              <a:t>Complete an assistive technology evaluation</a:t>
            </a:r>
          </a:p>
          <a:p>
            <a:pPr marL="457200" lvl="0" indent="-457200">
              <a:buFont typeface="Arial" panose="020B0604020202020204" pitchFamily="34" charset="0"/>
              <a:buChar char="•"/>
            </a:pPr>
            <a:r>
              <a:rPr lang="en-US" sz="3200" dirty="0">
                <a:solidFill>
                  <a:prstClr val="white"/>
                </a:solidFill>
                <a:latin typeface="+mj-lt"/>
              </a:rPr>
              <a:t>Work with school health nurse on medication </a:t>
            </a:r>
            <a:r>
              <a:rPr lang="en-US" sz="3200" dirty="0" smtClean="0">
                <a:solidFill>
                  <a:prstClr val="white"/>
                </a:solidFill>
                <a:latin typeface="+mj-lt"/>
              </a:rPr>
              <a:t>management</a:t>
            </a:r>
            <a:endParaRPr lang="en-US" sz="3200" dirty="0">
              <a:solidFill>
                <a:prstClr val="white"/>
              </a:solidFill>
              <a:latin typeface="+mj-lt"/>
            </a:endParaRPr>
          </a:p>
          <a:p>
            <a:pPr marL="457200" lvl="0" indent="-457200">
              <a:buFont typeface="Arial" panose="020B0604020202020204" pitchFamily="34" charset="0"/>
              <a:buChar char="•"/>
            </a:pPr>
            <a:r>
              <a:rPr lang="en-US" sz="3200" dirty="0">
                <a:solidFill>
                  <a:prstClr val="white"/>
                </a:solidFill>
                <a:latin typeface="+mj-lt"/>
              </a:rPr>
              <a:t>Participate in rehabilitation counseling</a:t>
            </a:r>
          </a:p>
          <a:p>
            <a:pPr marL="457200" lvl="0" indent="-457200">
              <a:buFont typeface="Arial" panose="020B0604020202020204" pitchFamily="34" charset="0"/>
              <a:buChar char="•"/>
            </a:pPr>
            <a:r>
              <a:rPr lang="en-US" sz="3200" dirty="0">
                <a:solidFill>
                  <a:prstClr val="white"/>
                </a:solidFill>
                <a:latin typeface="+mj-lt"/>
              </a:rPr>
              <a:t>Participate in social work services</a:t>
            </a:r>
          </a:p>
          <a:p>
            <a:pPr marL="457200" lvl="0" indent="-457200">
              <a:buFont typeface="Arial" panose="020B0604020202020204" pitchFamily="34" charset="0"/>
              <a:buChar char="•"/>
            </a:pPr>
            <a:r>
              <a:rPr lang="en-US" sz="3200" dirty="0">
                <a:solidFill>
                  <a:prstClr val="white"/>
                </a:solidFill>
                <a:latin typeface="+mj-lt"/>
              </a:rPr>
              <a:t>Connect with local community mental health centers for services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1975" y="618979"/>
            <a:ext cx="4060874" cy="4979963"/>
          </a:xfrm>
          <a:prstGeom prst="rect">
            <a:avLst/>
          </a:prstGeom>
        </p:spPr>
      </p:pic>
    </p:spTree>
    <p:extLst>
      <p:ext uri="{BB962C8B-B14F-4D97-AF65-F5344CB8AC3E}">
        <p14:creationId xmlns:p14="http://schemas.microsoft.com/office/powerpoint/2010/main" val="3449533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912" y="694383"/>
            <a:ext cx="7192790" cy="4031873"/>
          </a:xfrm>
          <a:prstGeom prst="rect">
            <a:avLst/>
          </a:prstGeom>
          <a:noFill/>
        </p:spPr>
        <p:txBody>
          <a:bodyPr wrap="square" rtlCol="0">
            <a:spAutoFit/>
          </a:bodyPr>
          <a:lstStyle/>
          <a:p>
            <a:pPr lvl="0"/>
            <a:r>
              <a:rPr lang="en-US" sz="3200" b="1" dirty="0" smtClean="0">
                <a:solidFill>
                  <a:srgbClr val="FF0000"/>
                </a:solidFill>
              </a:rPr>
              <a:t>                        </a:t>
            </a:r>
            <a:r>
              <a:rPr lang="en-US" sz="3200" b="1" dirty="0" smtClean="0"/>
              <a:t>EDUCATION</a:t>
            </a:r>
            <a:endParaRPr lang="en-US" sz="3200" b="1" dirty="0"/>
          </a:p>
          <a:p>
            <a:pPr marL="342900" lvl="0" indent="-342900">
              <a:buFont typeface="Arial" panose="020B0604020202020204" pitchFamily="34" charset="0"/>
              <a:buChar char="•"/>
            </a:pPr>
            <a:r>
              <a:rPr lang="en-US" sz="3200" dirty="0">
                <a:solidFill>
                  <a:prstClr val="white"/>
                </a:solidFill>
              </a:rPr>
              <a:t>Learn and practice social skills</a:t>
            </a:r>
          </a:p>
          <a:p>
            <a:pPr marL="342900" lvl="0" indent="-342900">
              <a:buFont typeface="Arial" panose="020B0604020202020204" pitchFamily="34" charset="0"/>
              <a:buChar char="•"/>
            </a:pPr>
            <a:r>
              <a:rPr lang="en-US" sz="3200" dirty="0">
                <a:solidFill>
                  <a:prstClr val="white"/>
                </a:solidFill>
              </a:rPr>
              <a:t>Learn and practice employability skills </a:t>
            </a:r>
          </a:p>
          <a:p>
            <a:pPr marL="342900" lvl="0" indent="-342900">
              <a:buFont typeface="Arial" panose="020B0604020202020204" pitchFamily="34" charset="0"/>
              <a:buChar char="•"/>
            </a:pPr>
            <a:r>
              <a:rPr lang="en-US" sz="3200" dirty="0">
                <a:solidFill>
                  <a:prstClr val="white"/>
                </a:solidFill>
              </a:rPr>
              <a:t>Research colleges and/or careers and requirements </a:t>
            </a:r>
          </a:p>
          <a:p>
            <a:pPr marL="342900" lvl="0" indent="-342900">
              <a:buFont typeface="Arial" panose="020B0604020202020204" pitchFamily="34" charset="0"/>
              <a:buChar char="•"/>
            </a:pPr>
            <a:r>
              <a:rPr lang="en-US" sz="3200" dirty="0">
                <a:solidFill>
                  <a:prstClr val="white"/>
                </a:solidFill>
              </a:rPr>
              <a:t>Participate in Drivers Education training</a:t>
            </a:r>
          </a:p>
          <a:p>
            <a:pPr marL="342900" lvl="0" indent="-342900">
              <a:buFont typeface="Arial" panose="020B0604020202020204" pitchFamily="34" charset="0"/>
              <a:buChar char="•"/>
            </a:pPr>
            <a:r>
              <a:rPr lang="en-US" sz="3200" dirty="0">
                <a:solidFill>
                  <a:prstClr val="white"/>
                </a:solidFill>
              </a:rPr>
              <a:t>Participate in community-based instruction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411" y="4219041"/>
            <a:ext cx="4459335" cy="2020724"/>
          </a:xfrm>
          <a:prstGeom prst="rect">
            <a:avLst/>
          </a:prstGeom>
        </p:spPr>
      </p:pic>
    </p:spTree>
    <p:extLst>
      <p:ext uri="{BB962C8B-B14F-4D97-AF65-F5344CB8AC3E}">
        <p14:creationId xmlns:p14="http://schemas.microsoft.com/office/powerpoint/2010/main" val="24592948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2198" y="966554"/>
            <a:ext cx="7899094" cy="3539430"/>
          </a:xfrm>
          <a:prstGeom prst="rect">
            <a:avLst/>
          </a:prstGeom>
          <a:noFill/>
        </p:spPr>
        <p:txBody>
          <a:bodyPr wrap="square" rtlCol="0">
            <a:spAutoFit/>
          </a:bodyPr>
          <a:lstStyle/>
          <a:p>
            <a:pPr lvl="0"/>
            <a:r>
              <a:rPr lang="en-US" sz="2400" b="1" dirty="0" smtClean="0">
                <a:solidFill>
                  <a:srgbClr val="FF0000"/>
                </a:solidFill>
              </a:rPr>
              <a:t>                </a:t>
            </a:r>
            <a:r>
              <a:rPr lang="en-US" sz="3200" b="1" dirty="0" smtClean="0"/>
              <a:t>COMMUNITY EXPERIENCES</a:t>
            </a:r>
            <a:endParaRPr lang="en-US" sz="3200" b="1" dirty="0"/>
          </a:p>
          <a:p>
            <a:pPr marL="342900" lvl="0" indent="-342900">
              <a:buFont typeface="Arial" panose="020B0604020202020204" pitchFamily="34" charset="0"/>
              <a:buChar char="•"/>
            </a:pPr>
            <a:r>
              <a:rPr lang="en-US" sz="3200" dirty="0">
                <a:solidFill>
                  <a:prstClr val="white"/>
                </a:solidFill>
              </a:rPr>
              <a:t>Practice budgeting and shopping skills</a:t>
            </a:r>
          </a:p>
          <a:p>
            <a:pPr marL="342900" lvl="0" indent="-342900">
              <a:buFont typeface="Arial" panose="020B0604020202020204" pitchFamily="34" charset="0"/>
              <a:buChar char="•"/>
            </a:pPr>
            <a:r>
              <a:rPr lang="en-US" sz="3200" dirty="0">
                <a:solidFill>
                  <a:prstClr val="white"/>
                </a:solidFill>
              </a:rPr>
              <a:t>Use public transportation to get to and from work site</a:t>
            </a:r>
          </a:p>
          <a:p>
            <a:pPr marL="342900" lvl="0" indent="-342900">
              <a:buFont typeface="Arial" panose="020B0604020202020204" pitchFamily="34" charset="0"/>
              <a:buChar char="•"/>
            </a:pPr>
            <a:r>
              <a:rPr lang="en-US" sz="3200" dirty="0">
                <a:solidFill>
                  <a:prstClr val="white"/>
                </a:solidFill>
              </a:rPr>
              <a:t>Locate items in a grocery store</a:t>
            </a:r>
          </a:p>
          <a:p>
            <a:pPr marL="342900" lvl="0" indent="-342900">
              <a:buFont typeface="Arial" panose="020B0604020202020204" pitchFamily="34" charset="0"/>
              <a:buChar char="•"/>
            </a:pPr>
            <a:r>
              <a:rPr lang="en-US" sz="3200" dirty="0">
                <a:solidFill>
                  <a:prstClr val="white"/>
                </a:solidFill>
              </a:rPr>
              <a:t>Plan and participate in community activities</a:t>
            </a:r>
          </a:p>
          <a:p>
            <a:pPr marL="342900" lvl="0" indent="-342900">
              <a:buFont typeface="Arial" panose="020B0604020202020204" pitchFamily="34" charset="0"/>
              <a:buChar char="•"/>
            </a:pPr>
            <a:r>
              <a:rPr lang="en-US" sz="3200" dirty="0">
                <a:solidFill>
                  <a:prstClr val="white"/>
                </a:solidFill>
              </a:rPr>
              <a:t>Explore and </a:t>
            </a:r>
            <a:r>
              <a:rPr lang="en-US" sz="3200" dirty="0" smtClean="0">
                <a:solidFill>
                  <a:prstClr val="white"/>
                </a:solidFill>
              </a:rPr>
              <a:t>tour </a:t>
            </a:r>
            <a:r>
              <a:rPr lang="en-US" sz="3200" dirty="0">
                <a:solidFill>
                  <a:prstClr val="white"/>
                </a:solidFill>
              </a:rPr>
              <a:t>living and housing </a:t>
            </a:r>
            <a:r>
              <a:rPr lang="en-US" sz="3200" dirty="0" smtClean="0">
                <a:solidFill>
                  <a:prstClr val="white"/>
                </a:solidFill>
              </a:rPr>
              <a:t>options</a:t>
            </a:r>
            <a:endParaRPr lang="en-US" sz="3200" dirty="0">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443" y="1055077"/>
            <a:ext cx="2757268" cy="2771335"/>
          </a:xfrm>
          <a:prstGeom prst="rect">
            <a:avLst/>
          </a:prstGeom>
        </p:spPr>
      </p:pic>
    </p:spTree>
    <p:extLst>
      <p:ext uri="{BB962C8B-B14F-4D97-AF65-F5344CB8AC3E}">
        <p14:creationId xmlns:p14="http://schemas.microsoft.com/office/powerpoint/2010/main" val="2195989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95343" y="424549"/>
            <a:ext cx="9991493" cy="4694549"/>
          </a:xfrm>
          <a:prstGeom prst="rect">
            <a:avLst/>
          </a:prstGeom>
        </p:spPr>
      </p:pic>
      <p:sp>
        <p:nvSpPr>
          <p:cNvPr id="6" name="Rectangle 5"/>
          <p:cNvSpPr/>
          <p:nvPr/>
        </p:nvSpPr>
        <p:spPr>
          <a:xfrm>
            <a:off x="1992350" y="868260"/>
            <a:ext cx="9597484" cy="276999"/>
          </a:xfrm>
          <a:prstGeom prst="rect">
            <a:avLst/>
          </a:prstGeom>
        </p:spPr>
        <p:txBody>
          <a:bodyPr wrap="square">
            <a:spAutoFit/>
          </a:bodyPr>
          <a:lstStyle/>
          <a:p>
            <a:r>
              <a:rPr lang="en-US" sz="1200" b="1" dirty="0" smtClean="0">
                <a:solidFill>
                  <a:srgbClr val="FF0000"/>
                </a:solidFill>
              </a:rPr>
              <a:t>         </a:t>
            </a:r>
            <a:endParaRPr lang="en-US" sz="1200" b="1" dirty="0">
              <a:solidFill>
                <a:srgbClr val="FF0000"/>
              </a:solidFill>
            </a:endParaRPr>
          </a:p>
        </p:txBody>
      </p:sp>
      <p:sp>
        <p:nvSpPr>
          <p:cNvPr id="7" name="TextBox 6"/>
          <p:cNvSpPr txBox="1"/>
          <p:nvPr/>
        </p:nvSpPr>
        <p:spPr>
          <a:xfrm>
            <a:off x="7680430" y="1970454"/>
            <a:ext cx="3245004" cy="369332"/>
          </a:xfrm>
          <a:prstGeom prst="rect">
            <a:avLst/>
          </a:prstGeom>
          <a:noFill/>
        </p:spPr>
        <p:txBody>
          <a:bodyPr wrap="square" rtlCol="0">
            <a:spAutoFit/>
          </a:bodyPr>
          <a:lstStyle/>
          <a:p>
            <a:r>
              <a:rPr lang="en-US" b="1" dirty="0" smtClean="0">
                <a:solidFill>
                  <a:srgbClr val="FF0000"/>
                </a:solidFill>
              </a:rPr>
              <a:t>Postsecondary Education (PE)</a:t>
            </a:r>
            <a:endParaRPr lang="en-US" b="1" dirty="0">
              <a:solidFill>
                <a:srgbClr val="FF0000"/>
              </a:solidFill>
            </a:endParaRPr>
          </a:p>
        </p:txBody>
      </p:sp>
      <p:sp>
        <p:nvSpPr>
          <p:cNvPr id="9" name="Rectangle 8"/>
          <p:cNvSpPr/>
          <p:nvPr/>
        </p:nvSpPr>
        <p:spPr>
          <a:xfrm>
            <a:off x="4688047" y="4563435"/>
            <a:ext cx="4942187" cy="338554"/>
          </a:xfrm>
          <a:prstGeom prst="rect">
            <a:avLst/>
          </a:prstGeom>
        </p:spPr>
        <p:txBody>
          <a:bodyPr wrap="none">
            <a:spAutoFit/>
          </a:bodyPr>
          <a:lstStyle/>
          <a:p>
            <a:r>
              <a:rPr lang="en-US" sz="1600" b="1" dirty="0">
                <a:solidFill>
                  <a:srgbClr val="FF0000"/>
                </a:solidFill>
              </a:rPr>
              <a:t>Student, Parent, </a:t>
            </a:r>
            <a:r>
              <a:rPr lang="en-US" sz="1600" b="1" dirty="0" smtClean="0">
                <a:solidFill>
                  <a:srgbClr val="FF0000"/>
                </a:solidFill>
              </a:rPr>
              <a:t>and Special Education Case Manager</a:t>
            </a:r>
            <a:endParaRPr lang="en-US" sz="1600" b="1" dirty="0">
              <a:solidFill>
                <a:srgbClr val="FF0000"/>
              </a:solidFill>
            </a:endParaRPr>
          </a:p>
        </p:txBody>
      </p:sp>
      <p:cxnSp>
        <p:nvCxnSpPr>
          <p:cNvPr id="10" name="Straight Arrow Connector 9"/>
          <p:cNvCxnSpPr/>
          <p:nvPr/>
        </p:nvCxnSpPr>
        <p:spPr>
          <a:xfrm>
            <a:off x="468351" y="2782231"/>
            <a:ext cx="1204332" cy="55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4447" y="4105998"/>
            <a:ext cx="12182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68351" y="2771824"/>
            <a:ext cx="0" cy="13341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81050" y="798486"/>
            <a:ext cx="9335589" cy="738664"/>
          </a:xfrm>
          <a:prstGeom prst="rect">
            <a:avLst/>
          </a:prstGeom>
        </p:spPr>
        <p:txBody>
          <a:bodyPr wrap="square">
            <a:spAutoFit/>
          </a:bodyPr>
          <a:lstStyle/>
          <a:p>
            <a:r>
              <a:rPr lang="en-US" sz="1400" b="1" dirty="0">
                <a:solidFill>
                  <a:srgbClr val="FF0000"/>
                </a:solidFill>
              </a:rPr>
              <a:t>By the end of 36 weeks, the student will acquire organizational skills and practice study strategies that will enhance his study habits and support his postsecondary education/training (TS.AT.10.3B) by earning classroom based assessments of at least 80%.  Through progress monitoring, the student will obtain an 80% average in classroom based assessments. </a:t>
            </a:r>
          </a:p>
        </p:txBody>
      </p:sp>
      <p:sp>
        <p:nvSpPr>
          <p:cNvPr id="3" name="TextBox 2"/>
          <p:cNvSpPr txBox="1"/>
          <p:nvPr/>
        </p:nvSpPr>
        <p:spPr>
          <a:xfrm>
            <a:off x="4084320" y="1970454"/>
            <a:ext cx="3196046" cy="369332"/>
          </a:xfrm>
          <a:prstGeom prst="rect">
            <a:avLst/>
          </a:prstGeom>
          <a:noFill/>
        </p:spPr>
        <p:txBody>
          <a:bodyPr wrap="square" rtlCol="0">
            <a:spAutoFit/>
          </a:bodyPr>
          <a:lstStyle/>
          <a:p>
            <a:r>
              <a:rPr lang="en-US" b="1" dirty="0" smtClean="0">
                <a:solidFill>
                  <a:srgbClr val="FF0000"/>
                </a:solidFill>
              </a:rPr>
              <a:t>Personal Management (FM)</a:t>
            </a:r>
            <a:endParaRPr lang="en-US" b="1" dirty="0">
              <a:solidFill>
                <a:srgbClr val="FF0000"/>
              </a:solidFill>
            </a:endParaRPr>
          </a:p>
        </p:txBody>
      </p:sp>
      <p:sp>
        <p:nvSpPr>
          <p:cNvPr id="4" name="Rectangle 3"/>
          <p:cNvSpPr/>
          <p:nvPr/>
        </p:nvSpPr>
        <p:spPr>
          <a:xfrm>
            <a:off x="2122023" y="3704150"/>
            <a:ext cx="6902607" cy="738664"/>
          </a:xfrm>
          <a:prstGeom prst="rect">
            <a:avLst/>
          </a:prstGeom>
        </p:spPr>
        <p:txBody>
          <a:bodyPr wrap="square">
            <a:spAutoFit/>
          </a:bodyPr>
          <a:lstStyle/>
          <a:p>
            <a:r>
              <a:rPr lang="en-US" sz="1400" dirty="0" smtClean="0">
                <a:solidFill>
                  <a:srgbClr val="FF0000"/>
                </a:solidFill>
              </a:rPr>
              <a:t> </a:t>
            </a:r>
            <a:r>
              <a:rPr lang="en-US" sz="1400" b="1" dirty="0">
                <a:solidFill>
                  <a:srgbClr val="FF0000"/>
                </a:solidFill>
              </a:rPr>
              <a:t>Student will take study skills or other specific courses to increase learning strategies</a:t>
            </a:r>
            <a:r>
              <a:rPr lang="en-US" sz="1400" b="1" dirty="0" smtClean="0">
                <a:solidFill>
                  <a:srgbClr val="FF0000"/>
                </a:solidFill>
              </a:rPr>
              <a:t>.</a:t>
            </a:r>
          </a:p>
          <a:p>
            <a:endParaRPr lang="en-US" sz="1400" b="1" dirty="0">
              <a:solidFill>
                <a:srgbClr val="FF0000"/>
              </a:solidFill>
            </a:endParaRPr>
          </a:p>
          <a:p>
            <a:r>
              <a:rPr lang="en-US" sz="1400" b="1" dirty="0" smtClean="0">
                <a:solidFill>
                  <a:srgbClr val="FF0000"/>
                </a:solidFill>
              </a:rPr>
              <a:t>  </a:t>
            </a:r>
            <a:r>
              <a:rPr lang="en-US" sz="1400" b="1" dirty="0">
                <a:solidFill>
                  <a:srgbClr val="FF0000"/>
                </a:solidFill>
              </a:rPr>
              <a:t>Student will use a daily planner to organize school work and homework assignments.</a:t>
            </a:r>
          </a:p>
        </p:txBody>
      </p:sp>
    </p:spTree>
    <p:extLst>
      <p:ext uri="{BB962C8B-B14F-4D97-AF65-F5344CB8AC3E}">
        <p14:creationId xmlns:p14="http://schemas.microsoft.com/office/powerpoint/2010/main" val="472779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2049789"/>
              </p:ext>
            </p:extLst>
          </p:nvPr>
        </p:nvGraphicFramePr>
        <p:xfrm>
          <a:off x="2505075" y="1042329"/>
          <a:ext cx="7180792" cy="480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9782175" y="971550"/>
            <a:ext cx="2095500" cy="4832092"/>
          </a:xfrm>
          <a:prstGeom prst="rect">
            <a:avLst/>
          </a:prstGeom>
          <a:noFill/>
        </p:spPr>
        <p:txBody>
          <a:bodyPr wrap="square" rtlCol="0">
            <a:spAutoFit/>
          </a:bodyPr>
          <a:lstStyle/>
          <a:p>
            <a:r>
              <a:rPr lang="en-US" sz="4400" b="1" dirty="0" smtClean="0"/>
              <a:t>A</a:t>
            </a:r>
          </a:p>
          <a:p>
            <a:endParaRPr lang="en-US" sz="4400" dirty="0" smtClean="0"/>
          </a:p>
          <a:p>
            <a:r>
              <a:rPr lang="en-US" sz="4400" b="1" dirty="0" smtClean="0"/>
              <a:t>P</a:t>
            </a:r>
          </a:p>
          <a:p>
            <a:endParaRPr lang="en-US" sz="4400" dirty="0"/>
          </a:p>
          <a:p>
            <a:r>
              <a:rPr lang="en-US" sz="4400" b="1" dirty="0" smtClean="0"/>
              <a:t>I</a:t>
            </a:r>
          </a:p>
          <a:p>
            <a:endParaRPr lang="en-US" sz="4400" dirty="0" smtClean="0"/>
          </a:p>
          <a:p>
            <a:r>
              <a:rPr lang="en-US" sz="4400" b="1" dirty="0" smtClean="0"/>
              <a:t>E</a:t>
            </a:r>
            <a:endParaRPr lang="en-US" sz="4400" dirty="0"/>
          </a:p>
        </p:txBody>
      </p:sp>
      <p:sp>
        <p:nvSpPr>
          <p:cNvPr id="7" name="Rectangle 6"/>
          <p:cNvSpPr/>
          <p:nvPr/>
        </p:nvSpPr>
        <p:spPr>
          <a:xfrm>
            <a:off x="485775" y="0"/>
            <a:ext cx="6905625" cy="769441"/>
          </a:xfrm>
          <a:prstGeom prst="rect">
            <a:avLst/>
          </a:prstGeom>
        </p:spPr>
        <p:txBody>
          <a:bodyPr wrap="square">
            <a:spAutoFit/>
          </a:bodyPr>
          <a:lstStyle/>
          <a:p>
            <a:r>
              <a:rPr lang="en-US" sz="4400" dirty="0"/>
              <a:t>What is Transition Planning?</a:t>
            </a:r>
          </a:p>
        </p:txBody>
      </p:sp>
      <p:sp>
        <p:nvSpPr>
          <p:cNvPr id="2" name="Rectangle 1"/>
          <p:cNvSpPr/>
          <p:nvPr/>
        </p:nvSpPr>
        <p:spPr>
          <a:xfrm>
            <a:off x="903111" y="5849951"/>
            <a:ext cx="6096000" cy="430887"/>
          </a:xfrm>
          <a:prstGeom prst="rect">
            <a:avLst/>
          </a:prstGeom>
        </p:spPr>
        <p:txBody>
          <a:bodyPr>
            <a:spAutoFit/>
          </a:bodyPr>
          <a:lstStyle/>
          <a:p>
            <a:r>
              <a:rPr lang="en-US" sz="1100" dirty="0">
                <a:latin typeface="Times New Roman" panose="02020603050405020304" pitchFamily="18" charset="0"/>
                <a:ea typeface="Calibri" panose="020F0502020204030204" pitchFamily="34" charset="0"/>
                <a:cs typeface="Times New Roman" panose="02020603050405020304" pitchFamily="18" charset="0"/>
              </a:rPr>
              <a:t>Adapted from Test, D. W., Aspel, N., &amp; Everson, J. (2006). </a:t>
            </a:r>
            <a:r>
              <a:rPr lang="en-US" sz="1100" i="1" dirty="0">
                <a:latin typeface="Times New Roman" panose="02020603050405020304" pitchFamily="18" charset="0"/>
                <a:ea typeface="Calibri" panose="020F0502020204030204" pitchFamily="34" charset="0"/>
                <a:cs typeface="Times New Roman" panose="02020603050405020304" pitchFamily="18" charset="0"/>
              </a:rPr>
              <a:t>Transition methods for youth with disabilities</a:t>
            </a:r>
            <a:r>
              <a:rPr lang="en-US" sz="1100" dirty="0">
                <a:latin typeface="Times New Roman" panose="02020603050405020304" pitchFamily="18" charset="0"/>
                <a:ea typeface="Calibri" panose="020F0502020204030204" pitchFamily="34" charset="0"/>
                <a:cs typeface="Times New Roman" panose="02020603050405020304" pitchFamily="18" charset="0"/>
              </a:rPr>
              <a:t>. Columbus</a:t>
            </a:r>
            <a:r>
              <a:rPr lang="en-US" sz="1100" dirty="0" smtClean="0">
                <a:latin typeface="Times New Roman" panose="02020603050405020304" pitchFamily="18" charset="0"/>
                <a:ea typeface="Calibri" panose="020F0502020204030204" pitchFamily="34" charset="0"/>
                <a:cs typeface="Times New Roman" panose="02020603050405020304" pitchFamily="18" charset="0"/>
              </a:rPr>
              <a:t>, OH</a:t>
            </a:r>
            <a:r>
              <a:rPr lang="en-US" sz="1100" dirty="0">
                <a:latin typeface="Times New Roman" panose="02020603050405020304" pitchFamily="18" charset="0"/>
                <a:ea typeface="Calibri" panose="020F0502020204030204" pitchFamily="34" charset="0"/>
                <a:cs typeface="Times New Roman" panose="02020603050405020304" pitchFamily="18" charset="0"/>
              </a:rPr>
              <a:t>: Merrill/Prentice Hall.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4410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33674" y="274524"/>
            <a:ext cx="6930090" cy="1600438"/>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t>Postsecondary Education/Training Annual Goal</a:t>
            </a:r>
          </a:p>
          <a:p>
            <a:r>
              <a:rPr lang="en-US" sz="1600" dirty="0"/>
              <a:t>By the end of 36 weeks, the student will acquire organizational skills and practice study strategies that will enhance his study habits and support his postsecondary education/training (TS.AT.10.3B) by earning classroom based assessments of at least 80%.  Through progress monitoring, the student will obtain an 80% average in classroom based assessments. </a:t>
            </a:r>
          </a:p>
        </p:txBody>
      </p:sp>
      <p:sp>
        <p:nvSpPr>
          <p:cNvPr id="6" name="TextBox 5"/>
          <p:cNvSpPr txBox="1"/>
          <p:nvPr/>
        </p:nvSpPr>
        <p:spPr>
          <a:xfrm>
            <a:off x="2733674" y="2476200"/>
            <a:ext cx="6930090" cy="646331"/>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t>Transition Service</a:t>
            </a:r>
          </a:p>
          <a:p>
            <a:r>
              <a:rPr lang="en-US" dirty="0" smtClean="0"/>
              <a:t>Personal Management (PM) Postsecondary Education (PE)</a:t>
            </a:r>
            <a:endParaRPr lang="en-US" dirty="0"/>
          </a:p>
        </p:txBody>
      </p:sp>
      <p:sp>
        <p:nvSpPr>
          <p:cNvPr id="7" name="TextBox 6"/>
          <p:cNvSpPr txBox="1"/>
          <p:nvPr/>
        </p:nvSpPr>
        <p:spPr>
          <a:xfrm>
            <a:off x="2733674" y="3617894"/>
            <a:ext cx="6930090" cy="1754326"/>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t>Activities</a:t>
            </a:r>
          </a:p>
          <a:p>
            <a:r>
              <a:rPr lang="en-US" dirty="0" smtClean="0"/>
              <a:t>1. Student will take study skills or other specific courses to increase learning strategies.</a:t>
            </a:r>
          </a:p>
          <a:p>
            <a:r>
              <a:rPr lang="en-US" dirty="0" smtClean="0"/>
              <a:t>2.  Student will use a daily planner to organize school work and homework assignments.</a:t>
            </a:r>
          </a:p>
          <a:p>
            <a:endParaRPr lang="en-US" dirty="0"/>
          </a:p>
        </p:txBody>
      </p:sp>
      <p:sp>
        <p:nvSpPr>
          <p:cNvPr id="8" name="TextBox 7"/>
          <p:cNvSpPr txBox="1"/>
          <p:nvPr/>
        </p:nvSpPr>
        <p:spPr>
          <a:xfrm>
            <a:off x="2714622" y="5486400"/>
            <a:ext cx="6911041" cy="646331"/>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t>Person(s)/Agency Involved</a:t>
            </a:r>
          </a:p>
          <a:p>
            <a:r>
              <a:rPr lang="en-US" dirty="0" smtClean="0"/>
              <a:t>Student, Teachers, Parent, and Special Education Case Manager</a:t>
            </a:r>
            <a:endParaRPr lang="en-US" dirty="0"/>
          </a:p>
        </p:txBody>
      </p:sp>
    </p:spTree>
    <p:extLst>
      <p:ext uri="{BB962C8B-B14F-4D97-AF65-F5344CB8AC3E}">
        <p14:creationId xmlns:p14="http://schemas.microsoft.com/office/powerpoint/2010/main" val="3479073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23041" y="438149"/>
            <a:ext cx="6848475" cy="1600438"/>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solidFill>
                  <a:prstClr val="black"/>
                </a:solidFill>
              </a:rPr>
              <a:t>Employment/Occupation/Career Goal</a:t>
            </a:r>
          </a:p>
          <a:p>
            <a:r>
              <a:rPr lang="en-US" sz="1600" dirty="0" smtClean="0">
                <a:solidFill>
                  <a:prstClr val="black"/>
                </a:solidFill>
              </a:rPr>
              <a:t>By the end of 36 weeks, the student will describe the importance of earning wages and set up a checking and/or savings account at the local financial institution (TS.OC10.4B). Given direct instruction and practice on how to make currency bank deposits, the student will demonstrate currency bank deposits with 100% accuracy. </a:t>
            </a:r>
            <a:endParaRPr lang="en-US" sz="1600" dirty="0">
              <a:solidFill>
                <a:prstClr val="black"/>
              </a:solidFill>
            </a:endParaRPr>
          </a:p>
        </p:txBody>
      </p:sp>
      <p:sp>
        <p:nvSpPr>
          <p:cNvPr id="6" name="TextBox 5"/>
          <p:cNvSpPr txBox="1"/>
          <p:nvPr/>
        </p:nvSpPr>
        <p:spPr>
          <a:xfrm>
            <a:off x="2719487" y="2530812"/>
            <a:ext cx="6829426" cy="646331"/>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solidFill>
                  <a:prstClr val="black"/>
                </a:solidFill>
              </a:rPr>
              <a:t>Transition Service</a:t>
            </a:r>
          </a:p>
          <a:p>
            <a:r>
              <a:rPr lang="en-US" dirty="0" smtClean="0">
                <a:solidFill>
                  <a:prstClr val="black"/>
                </a:solidFill>
              </a:rPr>
              <a:t>Employment Development (ED) and Financial Management (FM)</a:t>
            </a:r>
            <a:endParaRPr lang="en-US" dirty="0">
              <a:solidFill>
                <a:prstClr val="black"/>
              </a:solidFill>
            </a:endParaRPr>
          </a:p>
        </p:txBody>
      </p:sp>
      <p:sp>
        <p:nvSpPr>
          <p:cNvPr id="7" name="TextBox 6"/>
          <p:cNvSpPr txBox="1"/>
          <p:nvPr/>
        </p:nvSpPr>
        <p:spPr>
          <a:xfrm>
            <a:off x="2692541" y="3653640"/>
            <a:ext cx="6838949" cy="1200329"/>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solidFill>
                  <a:prstClr val="black"/>
                </a:solidFill>
              </a:rPr>
              <a:t>Activities</a:t>
            </a:r>
          </a:p>
          <a:p>
            <a:r>
              <a:rPr lang="en-US" dirty="0" smtClean="0">
                <a:solidFill>
                  <a:prstClr val="black"/>
                </a:solidFill>
              </a:rPr>
              <a:t>1. Student will open a checking/savings account.</a:t>
            </a:r>
          </a:p>
          <a:p>
            <a:r>
              <a:rPr lang="en-US" dirty="0" smtClean="0">
                <a:solidFill>
                  <a:prstClr val="black"/>
                </a:solidFill>
              </a:rPr>
              <a:t>2. Student will obtain bank ATM card. </a:t>
            </a:r>
          </a:p>
          <a:p>
            <a:endParaRPr lang="en-US" dirty="0">
              <a:solidFill>
                <a:prstClr val="black"/>
              </a:solidFill>
            </a:endParaRPr>
          </a:p>
        </p:txBody>
      </p:sp>
      <p:sp>
        <p:nvSpPr>
          <p:cNvPr id="8" name="TextBox 7"/>
          <p:cNvSpPr txBox="1"/>
          <p:nvPr/>
        </p:nvSpPr>
        <p:spPr>
          <a:xfrm>
            <a:off x="2702064" y="5368033"/>
            <a:ext cx="6858001" cy="646331"/>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solidFill>
                  <a:prstClr val="black"/>
                </a:solidFill>
              </a:rPr>
              <a:t>Person(s)/Agency Involved</a:t>
            </a:r>
          </a:p>
          <a:p>
            <a:r>
              <a:rPr lang="en-US" dirty="0" smtClean="0">
                <a:solidFill>
                  <a:prstClr val="black"/>
                </a:solidFill>
              </a:rPr>
              <a:t>Student, Parent, Uncle,  and Special Education Case Manager </a:t>
            </a:r>
            <a:endParaRPr lang="en-US" dirty="0">
              <a:solidFill>
                <a:prstClr val="black"/>
              </a:solidFill>
            </a:endParaRPr>
          </a:p>
        </p:txBody>
      </p:sp>
    </p:spTree>
    <p:extLst>
      <p:ext uri="{BB962C8B-B14F-4D97-AF65-F5344CB8AC3E}">
        <p14:creationId xmlns:p14="http://schemas.microsoft.com/office/powerpoint/2010/main" val="4222353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23041" y="438149"/>
            <a:ext cx="6848475" cy="1107996"/>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solidFill>
                  <a:prstClr val="black"/>
                </a:solidFill>
              </a:rPr>
              <a:t>Community/Independent Living Goal</a:t>
            </a:r>
          </a:p>
          <a:p>
            <a:r>
              <a:rPr lang="en-US" sz="1600" dirty="0">
                <a:solidFill>
                  <a:prstClr val="black"/>
                </a:solidFill>
              </a:rPr>
              <a:t> By the end of 36 weeks, the student will develop a post-school </a:t>
            </a:r>
            <a:r>
              <a:rPr lang="en-US" sz="1600" dirty="0" smtClean="0">
                <a:solidFill>
                  <a:prstClr val="black"/>
                </a:solidFill>
              </a:rPr>
              <a:t>plan, </a:t>
            </a:r>
            <a:r>
              <a:rPr lang="en-US" sz="1600" dirty="0">
                <a:solidFill>
                  <a:prstClr val="black"/>
                </a:solidFill>
              </a:rPr>
              <a:t>including a </a:t>
            </a:r>
            <a:r>
              <a:rPr lang="en-US" sz="1600" dirty="0" smtClean="0">
                <a:solidFill>
                  <a:prstClr val="black"/>
                </a:solidFill>
              </a:rPr>
              <a:t>budget, based </a:t>
            </a:r>
            <a:r>
              <a:rPr lang="en-US" sz="1600" dirty="0">
                <a:solidFill>
                  <a:prstClr val="black"/>
                </a:solidFill>
              </a:rPr>
              <a:t>upon his projected income and possible living arrangements (TS.DL11.2.B).    </a:t>
            </a:r>
          </a:p>
        </p:txBody>
      </p:sp>
      <p:sp>
        <p:nvSpPr>
          <p:cNvPr id="6" name="TextBox 5"/>
          <p:cNvSpPr txBox="1"/>
          <p:nvPr/>
        </p:nvSpPr>
        <p:spPr>
          <a:xfrm>
            <a:off x="2733674" y="2026610"/>
            <a:ext cx="6829426" cy="646331"/>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solidFill>
                  <a:prstClr val="black"/>
                </a:solidFill>
              </a:rPr>
              <a:t>Transition Service</a:t>
            </a:r>
          </a:p>
          <a:p>
            <a:r>
              <a:rPr lang="en-US" dirty="0" smtClean="0">
                <a:solidFill>
                  <a:prstClr val="black"/>
                </a:solidFill>
              </a:rPr>
              <a:t>Living Arrangements (LA)  and Community Experiences (CE)</a:t>
            </a:r>
            <a:endParaRPr lang="en-US" dirty="0">
              <a:solidFill>
                <a:prstClr val="black"/>
              </a:solidFill>
            </a:endParaRPr>
          </a:p>
        </p:txBody>
      </p:sp>
      <p:sp>
        <p:nvSpPr>
          <p:cNvPr id="7" name="TextBox 6"/>
          <p:cNvSpPr txBox="1"/>
          <p:nvPr/>
        </p:nvSpPr>
        <p:spPr>
          <a:xfrm>
            <a:off x="2732564" y="3153406"/>
            <a:ext cx="6838949" cy="1477328"/>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solidFill>
                  <a:prstClr val="black"/>
                </a:solidFill>
              </a:rPr>
              <a:t>Activities</a:t>
            </a:r>
          </a:p>
          <a:p>
            <a:r>
              <a:rPr lang="en-US" dirty="0" smtClean="0">
                <a:solidFill>
                  <a:prstClr val="black"/>
                </a:solidFill>
              </a:rPr>
              <a:t>1. Student will construct a monthly budget with a weekly allowance. </a:t>
            </a:r>
          </a:p>
          <a:p>
            <a:r>
              <a:rPr lang="en-US" dirty="0" smtClean="0">
                <a:solidFill>
                  <a:prstClr val="black"/>
                </a:solidFill>
              </a:rPr>
              <a:t>2. Student will identify purchases as necessities or luxuries in the areas of food, clothing, housing, and transportation. </a:t>
            </a:r>
          </a:p>
          <a:p>
            <a:endParaRPr lang="en-US" dirty="0">
              <a:solidFill>
                <a:prstClr val="black"/>
              </a:solidFill>
            </a:endParaRPr>
          </a:p>
        </p:txBody>
      </p:sp>
      <p:sp>
        <p:nvSpPr>
          <p:cNvPr id="8" name="TextBox 7"/>
          <p:cNvSpPr txBox="1"/>
          <p:nvPr/>
        </p:nvSpPr>
        <p:spPr>
          <a:xfrm>
            <a:off x="2733674" y="4876732"/>
            <a:ext cx="6829426" cy="646569"/>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smtClean="0">
                <a:solidFill>
                  <a:prstClr val="black"/>
                </a:solidFill>
              </a:rPr>
              <a:t>Person(s)/Agency Involved</a:t>
            </a:r>
          </a:p>
          <a:p>
            <a:r>
              <a:rPr lang="en-US" dirty="0" smtClean="0">
                <a:solidFill>
                  <a:prstClr val="black"/>
                </a:solidFill>
              </a:rPr>
              <a:t>Student, Parent, Special Education Case Manager, and Uncle</a:t>
            </a:r>
            <a:endParaRPr lang="en-US" dirty="0">
              <a:solidFill>
                <a:prstClr val="black"/>
              </a:solidFill>
            </a:endParaRPr>
          </a:p>
        </p:txBody>
      </p:sp>
    </p:spTree>
    <p:extLst>
      <p:ext uri="{BB962C8B-B14F-4D97-AF65-F5344CB8AC3E}">
        <p14:creationId xmlns:p14="http://schemas.microsoft.com/office/powerpoint/2010/main" val="3607953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63472" y="191386"/>
            <a:ext cx="4659533" cy="5925146"/>
          </a:xfrm>
          <a:prstGeom prst="rect">
            <a:avLst/>
          </a:prstGeom>
        </p:spPr>
      </p:pic>
    </p:spTree>
    <p:extLst>
      <p:ext uri="{BB962C8B-B14F-4D97-AF65-F5344CB8AC3E}">
        <p14:creationId xmlns:p14="http://schemas.microsoft.com/office/powerpoint/2010/main" val="40683477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636" t="1131" r="2387" b="1522"/>
          <a:stretch/>
        </p:blipFill>
        <p:spPr>
          <a:xfrm>
            <a:off x="5740173" y="482792"/>
            <a:ext cx="4537302" cy="5765608"/>
          </a:xfrm>
          <a:prstGeom prst="rect">
            <a:avLst/>
          </a:prstGeom>
        </p:spPr>
      </p:pic>
      <p:sp>
        <p:nvSpPr>
          <p:cNvPr id="6" name="TextBox 5"/>
          <p:cNvSpPr txBox="1"/>
          <p:nvPr/>
        </p:nvSpPr>
        <p:spPr>
          <a:xfrm>
            <a:off x="260349" y="1803119"/>
            <a:ext cx="3787775" cy="954107"/>
          </a:xfrm>
          <a:prstGeom prst="rect">
            <a:avLst/>
          </a:prstGeom>
          <a:noFill/>
        </p:spPr>
        <p:txBody>
          <a:bodyPr wrap="square" rtlCol="0">
            <a:spAutoFit/>
          </a:bodyPr>
          <a:lstStyle/>
          <a:p>
            <a:pPr algn="ctr"/>
            <a:r>
              <a:rPr lang="en-US" sz="2800" i="1" dirty="0" smtClean="0"/>
              <a:t>SPECIAL EDUCATION and RELATED SERVICES</a:t>
            </a:r>
          </a:p>
        </p:txBody>
      </p:sp>
      <p:pic>
        <p:nvPicPr>
          <p:cNvPr id="2" name="Picture 1"/>
          <p:cNvPicPr>
            <a:picLocks noChangeAspect="1"/>
          </p:cNvPicPr>
          <p:nvPr/>
        </p:nvPicPr>
        <p:blipFill>
          <a:blip r:embed="rId4"/>
          <a:stretch>
            <a:fillRect/>
          </a:stretch>
        </p:blipFill>
        <p:spPr>
          <a:xfrm>
            <a:off x="4813932" y="1308719"/>
            <a:ext cx="6235547" cy="1302280"/>
          </a:xfrm>
          <a:prstGeom prst="rect">
            <a:avLst/>
          </a:prstGeom>
          <a:ln w="28575">
            <a:solidFill>
              <a:srgbClr val="FF0000"/>
            </a:solidFill>
          </a:ln>
        </p:spPr>
      </p:pic>
    </p:spTree>
    <p:extLst>
      <p:ext uri="{BB962C8B-B14F-4D97-AF65-F5344CB8AC3E}">
        <p14:creationId xmlns:p14="http://schemas.microsoft.com/office/powerpoint/2010/main" val="3523519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80" r="3194" b="18095"/>
          <a:stretch/>
        </p:blipFill>
        <p:spPr>
          <a:xfrm>
            <a:off x="837128" y="475776"/>
            <a:ext cx="10470524" cy="2823994"/>
          </a:xfrm>
          <a:prstGeom prst="rect">
            <a:avLst/>
          </a:prstGeom>
          <a:solidFill>
            <a:schemeClr val="tx1">
              <a:alpha val="80000"/>
            </a:schemeClr>
          </a:solidFill>
          <a:ln>
            <a:noFill/>
          </a:ln>
          <a:effectLst/>
        </p:spPr>
      </p:pic>
      <p:sp>
        <p:nvSpPr>
          <p:cNvPr id="3" name="TextBox 2"/>
          <p:cNvSpPr txBox="1"/>
          <p:nvPr/>
        </p:nvSpPr>
        <p:spPr>
          <a:xfrm>
            <a:off x="837128" y="3284115"/>
            <a:ext cx="10470524" cy="2459865"/>
          </a:xfrm>
          <a:prstGeom prst="rect">
            <a:avLst/>
          </a:prstGeom>
          <a:solidFill>
            <a:schemeClr val="tx1"/>
          </a:solidFill>
          <a:ln w="12700">
            <a:noFill/>
          </a:ln>
        </p:spPr>
        <p:txBody>
          <a:bodyPr wrap="square" rtlCol="0">
            <a:spAutoFit/>
          </a:bodyPr>
          <a:lstStyle/>
          <a:p>
            <a:endParaRPr lang="en-US" dirty="0">
              <a:solidFill>
                <a:prstClr val="white"/>
              </a:solidFill>
            </a:endParaRPr>
          </a:p>
        </p:txBody>
      </p:sp>
      <p:sp>
        <p:nvSpPr>
          <p:cNvPr id="5" name="TextBox 4"/>
          <p:cNvSpPr txBox="1"/>
          <p:nvPr/>
        </p:nvSpPr>
        <p:spPr>
          <a:xfrm>
            <a:off x="910121" y="3232700"/>
            <a:ext cx="4011014" cy="2092881"/>
          </a:xfrm>
          <a:prstGeom prst="rect">
            <a:avLst/>
          </a:prstGeom>
          <a:noFill/>
        </p:spPr>
        <p:txBody>
          <a:bodyPr wrap="square" rtlCol="0">
            <a:spAutoFit/>
          </a:bodyPr>
          <a:lstStyle/>
          <a:p>
            <a:r>
              <a:rPr lang="en-US" b="1" dirty="0" smtClean="0">
                <a:solidFill>
                  <a:srgbClr val="FF0000"/>
                </a:solidFill>
              </a:rPr>
              <a:t>TRANSITION </a:t>
            </a:r>
          </a:p>
          <a:p>
            <a:r>
              <a:rPr lang="en-US" sz="1600" b="1" dirty="0" smtClean="0">
                <a:solidFill>
                  <a:srgbClr val="FF0000"/>
                </a:solidFill>
              </a:rPr>
              <a:t>The special education teacher  will work one-on-one with student to provide direct instruction in learning strategies (i.e., context clues, word study, reading, information retrieval) to assist with comprehension deficits, and obtaining information relevant to his career choices. </a:t>
            </a:r>
            <a:endParaRPr lang="en-US" sz="1600" b="1" dirty="0"/>
          </a:p>
        </p:txBody>
      </p:sp>
      <p:sp>
        <p:nvSpPr>
          <p:cNvPr id="7" name="TextBox 6"/>
          <p:cNvSpPr txBox="1"/>
          <p:nvPr/>
        </p:nvSpPr>
        <p:spPr>
          <a:xfrm>
            <a:off x="6317225" y="3243514"/>
            <a:ext cx="988141" cy="400110"/>
          </a:xfrm>
          <a:prstGeom prst="rect">
            <a:avLst/>
          </a:prstGeom>
          <a:noFill/>
        </p:spPr>
        <p:txBody>
          <a:bodyPr wrap="square" rtlCol="0">
            <a:spAutoFit/>
          </a:bodyPr>
          <a:lstStyle/>
          <a:p>
            <a:r>
              <a:rPr lang="en-US" sz="2000" b="1" dirty="0" smtClean="0">
                <a:solidFill>
                  <a:srgbClr val="FF0000"/>
                </a:solidFill>
              </a:rPr>
              <a:t>30</a:t>
            </a:r>
            <a:endParaRPr lang="en-US" sz="2000" b="1" dirty="0">
              <a:solidFill>
                <a:srgbClr val="FF0000"/>
              </a:solidFill>
            </a:endParaRPr>
          </a:p>
        </p:txBody>
      </p:sp>
      <p:sp>
        <p:nvSpPr>
          <p:cNvPr id="8" name="TextBox 7"/>
          <p:cNvSpPr txBox="1"/>
          <p:nvPr/>
        </p:nvSpPr>
        <p:spPr>
          <a:xfrm>
            <a:off x="7356156" y="3269628"/>
            <a:ext cx="1084459" cy="707886"/>
          </a:xfrm>
          <a:prstGeom prst="rect">
            <a:avLst/>
          </a:prstGeom>
          <a:noFill/>
        </p:spPr>
        <p:txBody>
          <a:bodyPr wrap="square" rtlCol="0">
            <a:spAutoFit/>
          </a:bodyPr>
          <a:lstStyle/>
          <a:p>
            <a:r>
              <a:rPr lang="en-US" sz="2000" b="1" dirty="0" smtClean="0">
                <a:solidFill>
                  <a:srgbClr val="FF0000"/>
                </a:solidFill>
              </a:rPr>
              <a:t>8/2015-5/2016</a:t>
            </a:r>
            <a:endParaRPr lang="en-US" sz="2000" b="1" dirty="0">
              <a:solidFill>
                <a:srgbClr val="FF0000"/>
              </a:solidFill>
            </a:endParaRPr>
          </a:p>
        </p:txBody>
      </p:sp>
      <p:sp>
        <p:nvSpPr>
          <p:cNvPr id="9" name="TextBox 8"/>
          <p:cNvSpPr txBox="1"/>
          <p:nvPr/>
        </p:nvSpPr>
        <p:spPr>
          <a:xfrm>
            <a:off x="9357298" y="3243514"/>
            <a:ext cx="1725564" cy="646331"/>
          </a:xfrm>
          <a:prstGeom prst="rect">
            <a:avLst/>
          </a:prstGeom>
          <a:noFill/>
        </p:spPr>
        <p:txBody>
          <a:bodyPr wrap="square" rtlCol="0">
            <a:spAutoFit/>
          </a:bodyPr>
          <a:lstStyle/>
          <a:p>
            <a:r>
              <a:rPr lang="en-US" b="1" dirty="0">
                <a:solidFill>
                  <a:srgbClr val="FF0000"/>
                </a:solidFill>
              </a:rPr>
              <a:t>Resource Classroom</a:t>
            </a:r>
          </a:p>
        </p:txBody>
      </p:sp>
      <p:sp>
        <p:nvSpPr>
          <p:cNvPr id="4" name="TextBox 3"/>
          <p:cNvSpPr txBox="1"/>
          <p:nvPr/>
        </p:nvSpPr>
        <p:spPr>
          <a:xfrm>
            <a:off x="4692459" y="3318109"/>
            <a:ext cx="1254642" cy="400110"/>
          </a:xfrm>
          <a:prstGeom prst="rect">
            <a:avLst/>
          </a:prstGeom>
          <a:noFill/>
        </p:spPr>
        <p:txBody>
          <a:bodyPr wrap="square" rtlCol="0">
            <a:spAutoFit/>
          </a:bodyPr>
          <a:lstStyle/>
          <a:p>
            <a:r>
              <a:rPr lang="en-US" sz="2000" b="1" dirty="0" smtClean="0">
                <a:solidFill>
                  <a:srgbClr val="FF0000"/>
                </a:solidFill>
              </a:rPr>
              <a:t> Weekly</a:t>
            </a:r>
            <a:endParaRPr lang="en-US" b="1" dirty="0">
              <a:solidFill>
                <a:srgbClr val="FF0000"/>
              </a:solidFill>
            </a:endParaRPr>
          </a:p>
        </p:txBody>
      </p:sp>
    </p:spTree>
    <p:extLst>
      <p:ext uri="{BB962C8B-B14F-4D97-AF65-F5344CB8AC3E}">
        <p14:creationId xmlns:p14="http://schemas.microsoft.com/office/powerpoint/2010/main" val="30842300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78444" y="200722"/>
            <a:ext cx="4662851" cy="6132152"/>
          </a:xfrm>
          <a:prstGeom prst="rect">
            <a:avLst/>
          </a:prstGeom>
        </p:spPr>
      </p:pic>
      <p:sp>
        <p:nvSpPr>
          <p:cNvPr id="5" name="TextBox 4"/>
          <p:cNvSpPr txBox="1"/>
          <p:nvPr/>
        </p:nvSpPr>
        <p:spPr>
          <a:xfrm>
            <a:off x="223024" y="1650374"/>
            <a:ext cx="3612995" cy="1815882"/>
          </a:xfrm>
          <a:prstGeom prst="rect">
            <a:avLst/>
          </a:prstGeom>
          <a:noFill/>
        </p:spPr>
        <p:txBody>
          <a:bodyPr wrap="square" rtlCol="0">
            <a:spAutoFit/>
          </a:bodyPr>
          <a:lstStyle/>
          <a:p>
            <a:pPr algn="ctr"/>
            <a:r>
              <a:rPr lang="en-US" sz="2800" dirty="0" smtClean="0"/>
              <a:t>INDIVIDUALIZED EDUCATION PROGRAM SIGNATURE PAGE</a:t>
            </a:r>
            <a:endParaRPr lang="en-US" sz="2800" dirty="0"/>
          </a:p>
        </p:txBody>
      </p:sp>
    </p:spTree>
    <p:extLst>
      <p:ext uri="{BB962C8B-B14F-4D97-AF65-F5344CB8AC3E}">
        <p14:creationId xmlns:p14="http://schemas.microsoft.com/office/powerpoint/2010/main" val="27976234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84351" y="819288"/>
            <a:ext cx="10296792" cy="4811338"/>
          </a:xfrm>
          <a:prstGeom prst="rect">
            <a:avLst/>
          </a:prstGeom>
        </p:spPr>
      </p:pic>
      <p:sp>
        <p:nvSpPr>
          <p:cNvPr id="5" name="TextBox 4"/>
          <p:cNvSpPr txBox="1"/>
          <p:nvPr/>
        </p:nvSpPr>
        <p:spPr>
          <a:xfrm>
            <a:off x="5784112" y="1350335"/>
            <a:ext cx="3732028" cy="369332"/>
          </a:xfrm>
          <a:prstGeom prst="rect">
            <a:avLst/>
          </a:prstGeom>
          <a:noFill/>
        </p:spPr>
        <p:txBody>
          <a:bodyPr wrap="square" rtlCol="0">
            <a:spAutoFit/>
          </a:bodyPr>
          <a:lstStyle/>
          <a:p>
            <a:r>
              <a:rPr lang="en-US" dirty="0" smtClean="0">
                <a:solidFill>
                  <a:srgbClr val="FF0000"/>
                </a:solidFill>
              </a:rPr>
              <a:t>First and last name</a:t>
            </a:r>
            <a:endParaRPr lang="en-US" dirty="0">
              <a:solidFill>
                <a:srgbClr val="FF0000"/>
              </a:solidFill>
            </a:endParaRPr>
          </a:p>
        </p:txBody>
      </p:sp>
      <p:sp>
        <p:nvSpPr>
          <p:cNvPr id="6" name="Rectangle 5"/>
          <p:cNvSpPr/>
          <p:nvPr/>
        </p:nvSpPr>
        <p:spPr>
          <a:xfrm>
            <a:off x="5784112" y="1849483"/>
            <a:ext cx="1984839" cy="369332"/>
          </a:xfrm>
          <a:prstGeom prst="rect">
            <a:avLst/>
          </a:prstGeom>
        </p:spPr>
        <p:txBody>
          <a:bodyPr wrap="none">
            <a:spAutoFit/>
          </a:bodyPr>
          <a:lstStyle/>
          <a:p>
            <a:pPr lvl="0"/>
            <a:r>
              <a:rPr lang="en-US" dirty="0">
                <a:solidFill>
                  <a:srgbClr val="FF0000"/>
                </a:solidFill>
              </a:rPr>
              <a:t>First and last name</a:t>
            </a:r>
          </a:p>
        </p:txBody>
      </p:sp>
      <p:sp>
        <p:nvSpPr>
          <p:cNvPr id="7" name="Rectangle 6"/>
          <p:cNvSpPr/>
          <p:nvPr/>
        </p:nvSpPr>
        <p:spPr>
          <a:xfrm>
            <a:off x="5784111" y="2097947"/>
            <a:ext cx="1984839" cy="369332"/>
          </a:xfrm>
          <a:prstGeom prst="rect">
            <a:avLst/>
          </a:prstGeom>
        </p:spPr>
        <p:txBody>
          <a:bodyPr wrap="none">
            <a:spAutoFit/>
          </a:bodyPr>
          <a:lstStyle/>
          <a:p>
            <a:pPr lvl="0"/>
            <a:r>
              <a:rPr lang="en-US" dirty="0">
                <a:solidFill>
                  <a:srgbClr val="FF0000"/>
                </a:solidFill>
              </a:rPr>
              <a:t>First and last name</a:t>
            </a:r>
          </a:p>
        </p:txBody>
      </p:sp>
      <p:sp>
        <p:nvSpPr>
          <p:cNvPr id="8" name="Rectangle 7"/>
          <p:cNvSpPr/>
          <p:nvPr/>
        </p:nvSpPr>
        <p:spPr>
          <a:xfrm>
            <a:off x="5784111" y="2341293"/>
            <a:ext cx="1984839" cy="369332"/>
          </a:xfrm>
          <a:prstGeom prst="rect">
            <a:avLst/>
          </a:prstGeom>
        </p:spPr>
        <p:txBody>
          <a:bodyPr wrap="none">
            <a:spAutoFit/>
          </a:bodyPr>
          <a:lstStyle/>
          <a:p>
            <a:pPr lvl="0"/>
            <a:r>
              <a:rPr lang="en-US" dirty="0">
                <a:solidFill>
                  <a:srgbClr val="FF0000"/>
                </a:solidFill>
              </a:rPr>
              <a:t>First and last name</a:t>
            </a:r>
          </a:p>
        </p:txBody>
      </p:sp>
      <p:sp>
        <p:nvSpPr>
          <p:cNvPr id="9" name="Rectangle 8"/>
          <p:cNvSpPr/>
          <p:nvPr/>
        </p:nvSpPr>
        <p:spPr>
          <a:xfrm>
            <a:off x="5784111" y="2769305"/>
            <a:ext cx="1984839" cy="369332"/>
          </a:xfrm>
          <a:prstGeom prst="rect">
            <a:avLst/>
          </a:prstGeom>
        </p:spPr>
        <p:txBody>
          <a:bodyPr wrap="none">
            <a:spAutoFit/>
          </a:bodyPr>
          <a:lstStyle/>
          <a:p>
            <a:pPr lvl="0"/>
            <a:r>
              <a:rPr lang="en-US" dirty="0">
                <a:solidFill>
                  <a:srgbClr val="FF0000"/>
                </a:solidFill>
              </a:rPr>
              <a:t>First and last name</a:t>
            </a:r>
          </a:p>
        </p:txBody>
      </p:sp>
      <p:sp>
        <p:nvSpPr>
          <p:cNvPr id="10" name="Rectangle 9"/>
          <p:cNvSpPr/>
          <p:nvPr/>
        </p:nvSpPr>
        <p:spPr>
          <a:xfrm>
            <a:off x="5784111" y="3040291"/>
            <a:ext cx="4855314" cy="369332"/>
          </a:xfrm>
          <a:prstGeom prst="rect">
            <a:avLst/>
          </a:prstGeom>
        </p:spPr>
        <p:txBody>
          <a:bodyPr wrap="square">
            <a:spAutoFit/>
          </a:bodyPr>
          <a:lstStyle/>
          <a:p>
            <a:pPr lvl="0"/>
            <a:r>
              <a:rPr lang="en-US" b="1" dirty="0">
                <a:solidFill>
                  <a:srgbClr val="FF0000"/>
                </a:solidFill>
              </a:rPr>
              <a:t>First and last </a:t>
            </a:r>
            <a:r>
              <a:rPr lang="en-US" b="1" dirty="0" smtClean="0">
                <a:solidFill>
                  <a:srgbClr val="FF0000"/>
                </a:solidFill>
              </a:rPr>
              <a:t>name                                             Date   </a:t>
            </a:r>
            <a:endParaRPr lang="en-US" b="1" dirty="0">
              <a:solidFill>
                <a:srgbClr val="FF0000"/>
              </a:solidFill>
            </a:endParaRPr>
          </a:p>
        </p:txBody>
      </p:sp>
      <p:sp>
        <p:nvSpPr>
          <p:cNvPr id="11" name="Rectangle 10"/>
          <p:cNvSpPr/>
          <p:nvPr/>
        </p:nvSpPr>
        <p:spPr>
          <a:xfrm>
            <a:off x="5784111" y="3305814"/>
            <a:ext cx="1984839" cy="369332"/>
          </a:xfrm>
          <a:prstGeom prst="rect">
            <a:avLst/>
          </a:prstGeom>
        </p:spPr>
        <p:txBody>
          <a:bodyPr wrap="none">
            <a:spAutoFit/>
          </a:bodyPr>
          <a:lstStyle/>
          <a:p>
            <a:pPr lvl="0"/>
            <a:r>
              <a:rPr lang="en-US" dirty="0">
                <a:solidFill>
                  <a:srgbClr val="FF0000"/>
                </a:solidFill>
              </a:rPr>
              <a:t>First and last name</a:t>
            </a:r>
          </a:p>
        </p:txBody>
      </p:sp>
      <p:sp>
        <p:nvSpPr>
          <p:cNvPr id="12" name="Rectangle 11"/>
          <p:cNvSpPr/>
          <p:nvPr/>
        </p:nvSpPr>
        <p:spPr>
          <a:xfrm>
            <a:off x="5784111" y="3565255"/>
            <a:ext cx="1984839" cy="369332"/>
          </a:xfrm>
          <a:prstGeom prst="rect">
            <a:avLst/>
          </a:prstGeom>
        </p:spPr>
        <p:txBody>
          <a:bodyPr wrap="none">
            <a:spAutoFit/>
          </a:bodyPr>
          <a:lstStyle/>
          <a:p>
            <a:pPr lvl="0"/>
            <a:r>
              <a:rPr lang="en-US" dirty="0" smtClean="0">
                <a:solidFill>
                  <a:srgbClr val="FF0000"/>
                </a:solidFill>
              </a:rPr>
              <a:t>First and </a:t>
            </a:r>
            <a:r>
              <a:rPr lang="en-US" dirty="0">
                <a:solidFill>
                  <a:srgbClr val="FF0000"/>
                </a:solidFill>
              </a:rPr>
              <a:t>last name</a:t>
            </a:r>
          </a:p>
        </p:txBody>
      </p:sp>
      <p:sp>
        <p:nvSpPr>
          <p:cNvPr id="13" name="TextBox 12"/>
          <p:cNvSpPr txBox="1"/>
          <p:nvPr/>
        </p:nvSpPr>
        <p:spPr>
          <a:xfrm>
            <a:off x="9771321" y="1350335"/>
            <a:ext cx="935665" cy="369332"/>
          </a:xfrm>
          <a:prstGeom prst="rect">
            <a:avLst/>
          </a:prstGeom>
          <a:noFill/>
        </p:spPr>
        <p:txBody>
          <a:bodyPr wrap="square" rtlCol="0">
            <a:spAutoFit/>
          </a:bodyPr>
          <a:lstStyle/>
          <a:p>
            <a:r>
              <a:rPr lang="en-US" dirty="0" smtClean="0">
                <a:solidFill>
                  <a:srgbClr val="FF0000"/>
                </a:solidFill>
              </a:rPr>
              <a:t>Date</a:t>
            </a:r>
            <a:endParaRPr lang="en-US" dirty="0">
              <a:solidFill>
                <a:srgbClr val="FF0000"/>
              </a:solidFill>
            </a:endParaRPr>
          </a:p>
        </p:txBody>
      </p:sp>
      <p:sp>
        <p:nvSpPr>
          <p:cNvPr id="14" name="Rectangle 13"/>
          <p:cNvSpPr/>
          <p:nvPr/>
        </p:nvSpPr>
        <p:spPr>
          <a:xfrm>
            <a:off x="9771321" y="1866797"/>
            <a:ext cx="649537" cy="369332"/>
          </a:xfrm>
          <a:prstGeom prst="rect">
            <a:avLst/>
          </a:prstGeom>
        </p:spPr>
        <p:txBody>
          <a:bodyPr wrap="none">
            <a:spAutoFit/>
          </a:bodyPr>
          <a:lstStyle/>
          <a:p>
            <a:pPr lvl="0"/>
            <a:r>
              <a:rPr lang="en-US" dirty="0">
                <a:solidFill>
                  <a:srgbClr val="FF0000"/>
                </a:solidFill>
              </a:rPr>
              <a:t>Date</a:t>
            </a:r>
          </a:p>
        </p:txBody>
      </p:sp>
      <p:sp>
        <p:nvSpPr>
          <p:cNvPr id="15" name="Rectangle 14"/>
          <p:cNvSpPr/>
          <p:nvPr/>
        </p:nvSpPr>
        <p:spPr>
          <a:xfrm>
            <a:off x="9781952" y="2142042"/>
            <a:ext cx="649537" cy="369332"/>
          </a:xfrm>
          <a:prstGeom prst="rect">
            <a:avLst/>
          </a:prstGeom>
        </p:spPr>
        <p:txBody>
          <a:bodyPr wrap="none">
            <a:spAutoFit/>
          </a:bodyPr>
          <a:lstStyle/>
          <a:p>
            <a:pPr lvl="0"/>
            <a:r>
              <a:rPr lang="en-US" dirty="0">
                <a:solidFill>
                  <a:srgbClr val="FF0000"/>
                </a:solidFill>
              </a:rPr>
              <a:t>Date</a:t>
            </a:r>
          </a:p>
        </p:txBody>
      </p:sp>
      <p:sp>
        <p:nvSpPr>
          <p:cNvPr id="16" name="Rectangle 15"/>
          <p:cNvSpPr/>
          <p:nvPr/>
        </p:nvSpPr>
        <p:spPr>
          <a:xfrm>
            <a:off x="9781951" y="2383259"/>
            <a:ext cx="649537" cy="369332"/>
          </a:xfrm>
          <a:prstGeom prst="rect">
            <a:avLst/>
          </a:prstGeom>
        </p:spPr>
        <p:txBody>
          <a:bodyPr wrap="none">
            <a:spAutoFit/>
          </a:bodyPr>
          <a:lstStyle/>
          <a:p>
            <a:pPr lvl="0"/>
            <a:r>
              <a:rPr lang="en-US" dirty="0">
                <a:solidFill>
                  <a:srgbClr val="FF0000"/>
                </a:solidFill>
              </a:rPr>
              <a:t>Date</a:t>
            </a:r>
          </a:p>
        </p:txBody>
      </p:sp>
      <p:sp>
        <p:nvSpPr>
          <p:cNvPr id="17" name="Rectangle 16"/>
          <p:cNvSpPr/>
          <p:nvPr/>
        </p:nvSpPr>
        <p:spPr>
          <a:xfrm>
            <a:off x="9781951" y="2809142"/>
            <a:ext cx="649537" cy="369332"/>
          </a:xfrm>
          <a:prstGeom prst="rect">
            <a:avLst/>
          </a:prstGeom>
        </p:spPr>
        <p:txBody>
          <a:bodyPr wrap="none">
            <a:spAutoFit/>
          </a:bodyPr>
          <a:lstStyle/>
          <a:p>
            <a:pPr lvl="0"/>
            <a:r>
              <a:rPr lang="en-US" dirty="0">
                <a:solidFill>
                  <a:srgbClr val="FF0000"/>
                </a:solidFill>
              </a:rPr>
              <a:t>Date</a:t>
            </a:r>
          </a:p>
        </p:txBody>
      </p:sp>
      <p:sp>
        <p:nvSpPr>
          <p:cNvPr id="19" name="Rectangle 18"/>
          <p:cNvSpPr/>
          <p:nvPr/>
        </p:nvSpPr>
        <p:spPr>
          <a:xfrm>
            <a:off x="9760688" y="3314970"/>
            <a:ext cx="649537" cy="369332"/>
          </a:xfrm>
          <a:prstGeom prst="rect">
            <a:avLst/>
          </a:prstGeom>
        </p:spPr>
        <p:txBody>
          <a:bodyPr wrap="none">
            <a:spAutoFit/>
          </a:bodyPr>
          <a:lstStyle/>
          <a:p>
            <a:pPr lvl="0"/>
            <a:r>
              <a:rPr lang="en-US" dirty="0">
                <a:solidFill>
                  <a:srgbClr val="FF0000"/>
                </a:solidFill>
              </a:rPr>
              <a:t>Date</a:t>
            </a:r>
          </a:p>
        </p:txBody>
      </p:sp>
      <p:sp>
        <p:nvSpPr>
          <p:cNvPr id="20" name="Rectangle 19"/>
          <p:cNvSpPr/>
          <p:nvPr/>
        </p:nvSpPr>
        <p:spPr>
          <a:xfrm>
            <a:off x="9750056" y="3577061"/>
            <a:ext cx="649537" cy="369332"/>
          </a:xfrm>
          <a:prstGeom prst="rect">
            <a:avLst/>
          </a:prstGeom>
        </p:spPr>
        <p:txBody>
          <a:bodyPr wrap="none">
            <a:spAutoFit/>
          </a:bodyPr>
          <a:lstStyle/>
          <a:p>
            <a:pPr lvl="0"/>
            <a:r>
              <a:rPr lang="en-US" dirty="0">
                <a:solidFill>
                  <a:srgbClr val="FF0000"/>
                </a:solidFill>
              </a:rPr>
              <a:t>Date</a:t>
            </a:r>
          </a:p>
        </p:txBody>
      </p:sp>
    </p:spTree>
    <p:extLst>
      <p:ext uri="{BB962C8B-B14F-4D97-AF65-F5344CB8AC3E}">
        <p14:creationId xmlns:p14="http://schemas.microsoft.com/office/powerpoint/2010/main" val="39423973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Questions/Comments</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7598" y="1825625"/>
            <a:ext cx="4079379" cy="4351338"/>
          </a:xfrm>
        </p:spPr>
      </p:pic>
    </p:spTree>
    <p:extLst>
      <p:ext uri="{BB962C8B-B14F-4D97-AF65-F5344CB8AC3E}">
        <p14:creationId xmlns:p14="http://schemas.microsoft.com/office/powerpoint/2010/main" val="27194040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68988" y="1008669"/>
            <a:ext cx="3264685" cy="4092446"/>
          </a:xfrm>
          <a:prstGeom prst="rect">
            <a:avLst/>
          </a:prstGeom>
        </p:spPr>
      </p:pic>
      <p:pic>
        <p:nvPicPr>
          <p:cNvPr id="6" name="Picture 5"/>
          <p:cNvPicPr>
            <a:picLocks noChangeAspect="1"/>
          </p:cNvPicPr>
          <p:nvPr/>
        </p:nvPicPr>
        <p:blipFill>
          <a:blip r:embed="rId3"/>
          <a:stretch>
            <a:fillRect/>
          </a:stretch>
        </p:blipFill>
        <p:spPr>
          <a:xfrm>
            <a:off x="1228628" y="1008669"/>
            <a:ext cx="3006609" cy="4027555"/>
          </a:xfrm>
          <a:prstGeom prst="rect">
            <a:avLst/>
          </a:prstGeom>
        </p:spPr>
      </p:pic>
      <p:sp>
        <p:nvSpPr>
          <p:cNvPr id="7" name="Rectangle 6"/>
          <p:cNvSpPr/>
          <p:nvPr/>
        </p:nvSpPr>
        <p:spPr>
          <a:xfrm>
            <a:off x="625313" y="5195221"/>
            <a:ext cx="4502869" cy="553357"/>
          </a:xfrm>
          <a:prstGeom prst="rect">
            <a:avLst/>
          </a:prstGeom>
        </p:spPr>
        <p:txBody>
          <a:bodyPr wrap="square">
            <a:spAutoFit/>
          </a:bodyPr>
          <a:lstStyle/>
          <a:p>
            <a:pPr>
              <a:lnSpc>
                <a:spcPct val="107000"/>
              </a:lnSpc>
              <a:spcBef>
                <a:spcPts val="200"/>
              </a:spcBef>
            </a:pPr>
            <a:r>
              <a:rPr lang="en-US" sz="1200" b="1" u="sng"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hlinkClick r:id="rId4"/>
              </a:rPr>
              <a:t>http://</a:t>
            </a:r>
            <a:r>
              <a:rPr lang="en-US" sz="1400" b="1" u="sng"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hlinkClick r:id="rId4"/>
              </a:rPr>
              <a:t>www.alsde.edu/sec/ses/Transition/AlabamaTransitionStandards-2014</a:t>
            </a:r>
            <a:endParaRPr lang="en-US" sz="12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5580670" y="5179768"/>
            <a:ext cx="6096000" cy="568810"/>
          </a:xfrm>
          <a:prstGeom prst="rect">
            <a:avLst/>
          </a:prstGeom>
        </p:spPr>
        <p:txBody>
          <a:bodyPr>
            <a:spAutoFit/>
          </a:bodyPr>
          <a:lstStyle/>
          <a:p>
            <a:pPr>
              <a:lnSpc>
                <a:spcPct val="107000"/>
              </a:lnSpc>
              <a:spcBef>
                <a:spcPts val="200"/>
              </a:spcBef>
            </a:pPr>
            <a:r>
              <a:rPr lang="en-US" sz="1400" b="1" u="sng"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hlinkClick r:id="rId5"/>
              </a:rPr>
              <a:t>http://</a:t>
            </a:r>
            <a:r>
              <a:rPr lang="en-US" sz="1400" b="1" u="sng" dirty="0" smtClean="0">
                <a:solidFill>
                  <a:srgbClr val="1F4D78"/>
                </a:solidFill>
                <a:latin typeface="Calibri Light" panose="020F0302020204030204" pitchFamily="34" charset="0"/>
                <a:ea typeface="Times New Roman" panose="02020603050405020304" pitchFamily="18" charset="0"/>
                <a:cs typeface="Times New Roman" panose="02020603050405020304" pitchFamily="18" charset="0"/>
                <a:hlinkClick r:id="rId5"/>
              </a:rPr>
              <a:t>web.alsde.edu/docs/documents/52/Work-BasedLearningManual201-</a:t>
            </a:r>
          </a:p>
          <a:p>
            <a:pPr>
              <a:lnSpc>
                <a:spcPct val="107000"/>
              </a:lnSpc>
              <a:spcBef>
                <a:spcPts val="200"/>
              </a:spcBef>
            </a:pPr>
            <a:r>
              <a:rPr lang="en-US" sz="1400" b="1" u="sng" dirty="0" smtClean="0">
                <a:solidFill>
                  <a:srgbClr val="1F4D78"/>
                </a:solidFill>
                <a:latin typeface="Calibri Light" panose="020F0302020204030204" pitchFamily="34" charset="0"/>
                <a:ea typeface="Times New Roman" panose="02020603050405020304" pitchFamily="18" charset="0"/>
                <a:cs typeface="Times New Roman" panose="02020603050405020304" pitchFamily="18" charset="0"/>
                <a:hlinkClick r:id="rId5"/>
              </a:rPr>
              <a:t>14-15.docx</a:t>
            </a:r>
            <a:endParaRPr lang="en-US" sz="14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extBox 8"/>
          <p:cNvSpPr txBox="1"/>
          <p:nvPr/>
        </p:nvSpPr>
        <p:spPr>
          <a:xfrm>
            <a:off x="4597138" y="207390"/>
            <a:ext cx="2997724" cy="707886"/>
          </a:xfrm>
          <a:prstGeom prst="rect">
            <a:avLst/>
          </a:prstGeom>
          <a:noFill/>
        </p:spPr>
        <p:txBody>
          <a:bodyPr wrap="square" rtlCol="0">
            <a:spAutoFit/>
          </a:bodyPr>
          <a:lstStyle/>
          <a:p>
            <a:r>
              <a:rPr lang="en-US" sz="4000" dirty="0" smtClean="0"/>
              <a:t>Resources</a:t>
            </a:r>
            <a:endParaRPr lang="en-US" sz="4000" dirty="0"/>
          </a:p>
        </p:txBody>
      </p:sp>
    </p:spTree>
    <p:extLst>
      <p:ext uri="{BB962C8B-B14F-4D97-AF65-F5344CB8AC3E}">
        <p14:creationId xmlns:p14="http://schemas.microsoft.com/office/powerpoint/2010/main" val="2067855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45898" y="1743277"/>
            <a:ext cx="4521200" cy="2021447"/>
          </a:xfrm>
        </p:spPr>
        <p:txBody>
          <a:bodyPr>
            <a:normAutofit lnSpcReduction="10000"/>
          </a:bodyPr>
          <a:lstStyle/>
          <a:p>
            <a:endParaRPr lang="en-US" dirty="0"/>
          </a:p>
          <a:p>
            <a:pPr marL="0" indent="0" algn="ctr">
              <a:buNone/>
            </a:pPr>
            <a:r>
              <a:rPr lang="en-US" dirty="0" smtClean="0">
                <a:solidFill>
                  <a:schemeClr val="tx1"/>
                </a:solidFill>
              </a:rPr>
              <a:t> NOTICE AND INVITATION </a:t>
            </a:r>
            <a:r>
              <a:rPr lang="en-US" dirty="0">
                <a:solidFill>
                  <a:schemeClr val="tx1"/>
                </a:solidFill>
              </a:rPr>
              <a:t>TO A MEETING / CONSENT FOR AGENCY PARTICIPATION </a:t>
            </a:r>
          </a:p>
        </p:txBody>
      </p:sp>
      <p:pic>
        <p:nvPicPr>
          <p:cNvPr id="16" name="Picture 15"/>
          <p:cNvPicPr>
            <a:picLocks noChangeAspect="1"/>
          </p:cNvPicPr>
          <p:nvPr/>
        </p:nvPicPr>
        <p:blipFill>
          <a:blip r:embed="rId3"/>
          <a:stretch>
            <a:fillRect/>
          </a:stretch>
        </p:blipFill>
        <p:spPr>
          <a:xfrm>
            <a:off x="5111312" y="139387"/>
            <a:ext cx="4714687" cy="6086475"/>
          </a:xfrm>
          <a:prstGeom prst="rect">
            <a:avLst/>
          </a:prstGeom>
        </p:spPr>
      </p:pic>
      <p:sp>
        <p:nvSpPr>
          <p:cNvPr id="2" name="Rectangle 1"/>
          <p:cNvSpPr/>
          <p:nvPr/>
        </p:nvSpPr>
        <p:spPr>
          <a:xfrm>
            <a:off x="1785266" y="1569269"/>
            <a:ext cx="2150456" cy="646331"/>
          </a:xfrm>
          <a:prstGeom prst="rect">
            <a:avLst/>
          </a:prstGeom>
        </p:spPr>
        <p:txBody>
          <a:bodyPr wrap="square">
            <a:spAutoFit/>
          </a:bodyPr>
          <a:lstStyle/>
          <a:p>
            <a:r>
              <a:rPr lang="en-US" sz="2800" b="1" i="1" dirty="0" smtClean="0">
                <a:solidFill>
                  <a:schemeClr val="tx2">
                    <a:lumMod val="60000"/>
                    <a:lumOff val="40000"/>
                  </a:schemeClr>
                </a:solidFill>
              </a:rPr>
              <a:t>  </a:t>
            </a:r>
            <a:r>
              <a:rPr lang="en-US" sz="3600" b="1" i="1" dirty="0" smtClean="0"/>
              <a:t>NEW</a:t>
            </a:r>
            <a:endParaRPr lang="en-US" sz="3600" b="1" i="1" dirty="0"/>
          </a:p>
        </p:txBody>
      </p:sp>
    </p:spTree>
    <p:extLst>
      <p:ext uri="{BB962C8B-B14F-4D97-AF65-F5344CB8AC3E}">
        <p14:creationId xmlns:p14="http://schemas.microsoft.com/office/powerpoint/2010/main" val="12328064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61565" y="1155590"/>
            <a:ext cx="3180022" cy="3971841"/>
          </a:xfrm>
          <a:prstGeom prst="rect">
            <a:avLst/>
          </a:prstGeom>
        </p:spPr>
      </p:pic>
      <p:sp>
        <p:nvSpPr>
          <p:cNvPr id="6" name="Rectangle 5"/>
          <p:cNvSpPr/>
          <p:nvPr/>
        </p:nvSpPr>
        <p:spPr>
          <a:xfrm>
            <a:off x="842128" y="5230470"/>
            <a:ext cx="6096000" cy="579005"/>
          </a:xfrm>
          <a:prstGeom prst="rect">
            <a:avLst/>
          </a:prstGeom>
        </p:spPr>
        <p:txBody>
          <a:bodyPr>
            <a:spAutoFit/>
          </a:bodyPr>
          <a:lstStyle/>
          <a:p>
            <a:pPr>
              <a:lnSpc>
                <a:spcPct val="107000"/>
              </a:lnSpc>
              <a:spcBef>
                <a:spcPts val="200"/>
              </a:spcBef>
            </a:pPr>
            <a:r>
              <a:rPr lang="en-US" sz="1400" b="1" u="sng"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hlinkClick r:id="rId4" invalidUrl="https://www.alsde.edu/sec/ses/Policy/Mastering the Maze.pdf"/>
              </a:rPr>
              <a:t>https://www.alsde.edu/sec/ses/Policy/Mastering the Maze.pdf</a:t>
            </a:r>
            <a:endParaRPr lang="en-US" sz="14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pPr>
            <a:r>
              <a:rPr lang="en-US" sz="1400" b="1" dirty="0">
                <a:latin typeface="Calibri Light" panose="020F0302020204030204" pitchFamily="34" charset="0"/>
                <a:ea typeface="Times New Roman" panose="02020603050405020304" pitchFamily="18" charset="0"/>
                <a:cs typeface="Times New Roman" panose="02020603050405020304" pitchFamily="18" charset="0"/>
              </a:rPr>
              <a:t>DISCLAIMER: This document will be updated March 2015</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5794343" y="5155287"/>
            <a:ext cx="6096000" cy="835165"/>
          </a:xfrm>
          <a:prstGeom prst="rect">
            <a:avLst/>
          </a:prstGeom>
        </p:spPr>
        <p:txBody>
          <a:bodyPr>
            <a:spAutoFit/>
          </a:bodyPr>
          <a:lstStyle/>
          <a:p>
            <a:pPr>
              <a:lnSpc>
                <a:spcPct val="107000"/>
              </a:lnSpc>
              <a:spcBef>
                <a:spcPts val="200"/>
              </a:spcBef>
            </a:pPr>
            <a:r>
              <a:rPr lang="en-US" sz="1400" b="1" u="sng"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hlinkClick r:id="rId5"/>
              </a:rPr>
              <a:t>http://</a:t>
            </a:r>
            <a:r>
              <a:rPr lang="en-US" sz="1400" b="1" u="sng" dirty="0" smtClean="0">
                <a:solidFill>
                  <a:srgbClr val="1F4D78"/>
                </a:solidFill>
                <a:latin typeface="Calibri Light" panose="020F0302020204030204" pitchFamily="34" charset="0"/>
                <a:ea typeface="Times New Roman" panose="02020603050405020304" pitchFamily="18" charset="0"/>
                <a:cs typeface="Times New Roman" panose="02020603050405020304" pitchFamily="18" charset="0"/>
                <a:hlinkClick r:id="rId5"/>
              </a:rPr>
              <a:t>www.alsde.edu/sec/ses/Transition/Preparingforlifetransitionplanning</a:t>
            </a:r>
          </a:p>
          <a:p>
            <a:pPr>
              <a:lnSpc>
                <a:spcPct val="107000"/>
              </a:lnSpc>
              <a:spcBef>
                <a:spcPts val="200"/>
              </a:spcBef>
            </a:pPr>
            <a:r>
              <a:rPr lang="en-US" sz="1400" b="1" u="sng" dirty="0" smtClean="0">
                <a:solidFill>
                  <a:srgbClr val="1F4D78"/>
                </a:solidFill>
                <a:latin typeface="Calibri Light" panose="020F0302020204030204" pitchFamily="34" charset="0"/>
                <a:ea typeface="Times New Roman" panose="02020603050405020304" pitchFamily="18" charset="0"/>
                <a:cs typeface="Times New Roman" panose="02020603050405020304" pitchFamily="18" charset="0"/>
                <a:hlinkClick r:id="rId5"/>
              </a:rPr>
              <a:t>guide2014.doc</a:t>
            </a:r>
            <a:r>
              <a:rPr lang="en-US" sz="1400" b="1" dirty="0" smtClean="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 </a:t>
            </a:r>
            <a:endParaRPr lang="en-US" sz="14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pPr>
            <a:r>
              <a:rPr lang="en-US" sz="1400" b="1" dirty="0">
                <a:latin typeface="Calibri Light" panose="020F0302020204030204" pitchFamily="34" charset="0"/>
                <a:ea typeface="Times New Roman" panose="02020603050405020304" pitchFamily="18" charset="0"/>
                <a:cs typeface="Times New Roman" panose="02020603050405020304" pitchFamily="18" charset="0"/>
              </a:rPr>
              <a:t>DISCLAIMER: This document will be updated March 2015</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6"/>
          <a:stretch>
            <a:fillRect/>
          </a:stretch>
        </p:blipFill>
        <p:spPr>
          <a:xfrm>
            <a:off x="1367481" y="1155589"/>
            <a:ext cx="3274858" cy="3971841"/>
          </a:xfrm>
          <a:prstGeom prst="rect">
            <a:avLst/>
          </a:prstGeom>
        </p:spPr>
      </p:pic>
      <p:sp>
        <p:nvSpPr>
          <p:cNvPr id="8" name="TextBox 7"/>
          <p:cNvSpPr txBox="1"/>
          <p:nvPr/>
        </p:nvSpPr>
        <p:spPr>
          <a:xfrm>
            <a:off x="3932590" y="163981"/>
            <a:ext cx="3624649" cy="769441"/>
          </a:xfrm>
          <a:prstGeom prst="rect">
            <a:avLst/>
          </a:prstGeom>
          <a:noFill/>
        </p:spPr>
        <p:txBody>
          <a:bodyPr wrap="square" rtlCol="0">
            <a:spAutoFit/>
          </a:bodyPr>
          <a:lstStyle/>
          <a:p>
            <a:pPr algn="ctr"/>
            <a:r>
              <a:rPr lang="en-US" sz="4400" dirty="0" smtClean="0"/>
              <a:t>Resources</a:t>
            </a:r>
            <a:endParaRPr lang="en-US" sz="4400" dirty="0"/>
          </a:p>
        </p:txBody>
      </p:sp>
    </p:spTree>
    <p:extLst>
      <p:ext uri="{BB962C8B-B14F-4D97-AF65-F5344CB8AC3E}">
        <p14:creationId xmlns:p14="http://schemas.microsoft.com/office/powerpoint/2010/main" val="28812777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044" y="1027288"/>
            <a:ext cx="7992534" cy="8771632"/>
          </a:xfrm>
          <a:prstGeom prst="rect">
            <a:avLst/>
          </a:prstGeom>
          <a:noFill/>
        </p:spPr>
        <p:txBody>
          <a:bodyPr wrap="square" rtlCol="0">
            <a:spAutoFit/>
          </a:bodyPr>
          <a:lstStyle/>
          <a:p>
            <a:pPr algn="ctr"/>
            <a:endParaRPr lang="en-US" dirty="0" smtClean="0"/>
          </a:p>
          <a:p>
            <a:r>
              <a:rPr lang="en-US" sz="1600" dirty="0" smtClean="0"/>
              <a:t>Alabama State Department of Education/Special Education Services</a:t>
            </a:r>
          </a:p>
          <a:p>
            <a:r>
              <a:rPr lang="en-US" sz="1600" dirty="0" smtClean="0">
                <a:hlinkClick r:id="rId3"/>
              </a:rPr>
              <a:t>http://www.alsde.edu/sec/ses/Pages/home.aspx</a:t>
            </a:r>
            <a:endParaRPr lang="en-US" sz="1600" dirty="0" smtClean="0"/>
          </a:p>
          <a:p>
            <a:endParaRPr lang="en-US" sz="1600" dirty="0"/>
          </a:p>
          <a:p>
            <a:r>
              <a:rPr lang="en-US" sz="1600" dirty="0"/>
              <a:t>National Center on Secondary Education and Transition</a:t>
            </a:r>
          </a:p>
          <a:p>
            <a:r>
              <a:rPr lang="en-US" sz="1600" dirty="0">
                <a:hlinkClick r:id="rId4"/>
              </a:rPr>
              <a:t>http://www.ncset.org</a:t>
            </a:r>
            <a:r>
              <a:rPr lang="en-US" sz="1600" dirty="0" smtClean="0">
                <a:hlinkClick r:id="rId4"/>
              </a:rPr>
              <a:t>/</a:t>
            </a:r>
            <a:endParaRPr lang="en-US" sz="1600" dirty="0" smtClean="0"/>
          </a:p>
          <a:p>
            <a:endParaRPr lang="en-US" sz="1600" dirty="0" smtClean="0"/>
          </a:p>
          <a:p>
            <a:r>
              <a:rPr lang="en-US" sz="1600" dirty="0"/>
              <a:t>National Collaborative on Workforce and Disability</a:t>
            </a:r>
          </a:p>
          <a:p>
            <a:r>
              <a:rPr lang="en-US" sz="1600" dirty="0">
                <a:hlinkClick r:id="rId5"/>
              </a:rPr>
              <a:t>http://www.ncwd-youth.info</a:t>
            </a:r>
            <a:r>
              <a:rPr lang="en-US" sz="1600" dirty="0" smtClean="0">
                <a:hlinkClick r:id="rId5"/>
              </a:rPr>
              <a:t>/</a:t>
            </a:r>
            <a:endParaRPr lang="en-US" sz="1600" dirty="0" smtClean="0"/>
          </a:p>
          <a:p>
            <a:endParaRPr lang="en-US" sz="1600" dirty="0" smtClean="0"/>
          </a:p>
          <a:p>
            <a:r>
              <a:rPr lang="en-US" sz="1600" dirty="0" smtClean="0"/>
              <a:t>National Technical Assistance Center on Transition  N-TACT</a:t>
            </a:r>
          </a:p>
          <a:p>
            <a:r>
              <a:rPr lang="en-US" sz="1600" dirty="0" smtClean="0">
                <a:hlinkClick r:id="rId6"/>
              </a:rPr>
              <a:t>http://www.nsttac.org/</a:t>
            </a:r>
            <a:endParaRPr lang="en-US" sz="1600" dirty="0" smtClean="0"/>
          </a:p>
          <a:p>
            <a:endParaRPr lang="en-US" sz="1600" dirty="0" smtClean="0"/>
          </a:p>
          <a:p>
            <a:r>
              <a:rPr lang="en-US" sz="1600" dirty="0"/>
              <a:t>O*NET Online</a:t>
            </a:r>
          </a:p>
          <a:p>
            <a:r>
              <a:rPr lang="en-US" sz="1600" dirty="0"/>
              <a:t> </a:t>
            </a:r>
            <a:r>
              <a:rPr lang="en-US" sz="1600" u="sng" dirty="0">
                <a:hlinkClick r:id="rId7"/>
              </a:rPr>
              <a:t>http://www.onetonline.org/</a:t>
            </a:r>
            <a:endParaRPr lang="en-US" sz="1600" dirty="0"/>
          </a:p>
          <a:p>
            <a:r>
              <a:rPr lang="en-US" sz="1600" dirty="0"/>
              <a:t> </a:t>
            </a:r>
          </a:p>
          <a:p>
            <a:r>
              <a:rPr lang="en-US" sz="1600" dirty="0" smtClean="0"/>
              <a:t>Transition Coalition</a:t>
            </a:r>
          </a:p>
          <a:p>
            <a:r>
              <a:rPr lang="en-US" sz="1600" dirty="0" smtClean="0">
                <a:hlinkClick r:id="rId8"/>
              </a:rPr>
              <a:t>http://transitioncoalition.org/transition/</a:t>
            </a:r>
            <a:endParaRPr lang="en-US" sz="1600" dirty="0" smtClean="0"/>
          </a:p>
          <a:p>
            <a:endParaRPr lang="en-US" sz="1600" dirty="0"/>
          </a:p>
          <a:p>
            <a:endParaRPr lang="en-US" sz="1600" dirty="0" smtClean="0"/>
          </a:p>
          <a:p>
            <a:r>
              <a:rPr lang="en-US" sz="1600" dirty="0" smtClean="0"/>
              <a:t> </a:t>
            </a:r>
          </a:p>
          <a:p>
            <a:endParaRPr lang="en-US" sz="2000" dirty="0" smtClean="0"/>
          </a:p>
          <a:p>
            <a:endParaRPr lang="en-US" sz="2000" dirty="0" smtClean="0"/>
          </a:p>
          <a:p>
            <a:endParaRPr lang="en-US" sz="2000" dirty="0"/>
          </a:p>
          <a:p>
            <a:endParaRPr lang="en-US" sz="2000" dirty="0"/>
          </a:p>
          <a:p>
            <a:endParaRPr lang="en-US" sz="2000" dirty="0"/>
          </a:p>
          <a:p>
            <a:endParaRPr lang="en-US" sz="2000" dirty="0" smtClean="0"/>
          </a:p>
          <a:p>
            <a:endParaRPr lang="en-US" dirty="0" smtClean="0"/>
          </a:p>
          <a:p>
            <a:endParaRPr lang="en-US" dirty="0"/>
          </a:p>
          <a:p>
            <a:endParaRPr lang="en-US" dirty="0" smtClean="0"/>
          </a:p>
          <a:p>
            <a:endParaRPr lang="en-US" dirty="0"/>
          </a:p>
          <a:p>
            <a:endParaRPr lang="en-US" dirty="0"/>
          </a:p>
        </p:txBody>
      </p:sp>
      <p:sp>
        <p:nvSpPr>
          <p:cNvPr id="2" name="TextBox 1"/>
          <p:cNvSpPr txBox="1"/>
          <p:nvPr/>
        </p:nvSpPr>
        <p:spPr>
          <a:xfrm>
            <a:off x="4222046" y="169333"/>
            <a:ext cx="3770489" cy="523220"/>
          </a:xfrm>
          <a:prstGeom prst="rect">
            <a:avLst/>
          </a:prstGeom>
          <a:noFill/>
        </p:spPr>
        <p:txBody>
          <a:bodyPr wrap="square" rtlCol="0">
            <a:spAutoFit/>
          </a:bodyPr>
          <a:lstStyle/>
          <a:p>
            <a:r>
              <a:rPr lang="en-US" sz="2800" dirty="0" smtClean="0"/>
              <a:t>Website Resources</a:t>
            </a:r>
            <a:endParaRPr lang="en-US" sz="2800" dirty="0"/>
          </a:p>
        </p:txBody>
      </p:sp>
    </p:spTree>
    <p:extLst>
      <p:ext uri="{BB962C8B-B14F-4D97-AF65-F5344CB8AC3E}">
        <p14:creationId xmlns:p14="http://schemas.microsoft.com/office/powerpoint/2010/main" val="2149328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3078" y="1779418"/>
            <a:ext cx="8565845"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t>Crystal Richardson </a:t>
            </a:r>
            <a:r>
              <a:rPr lang="en-US" sz="2400" dirty="0" smtClean="0">
                <a:hlinkClick r:id="rId2"/>
              </a:rPr>
              <a:t>crystal@alsde.edu</a:t>
            </a:r>
            <a:endParaRPr lang="en-US" sz="2400" dirty="0" smtClean="0"/>
          </a:p>
          <a:p>
            <a:pPr marL="285750" indent="-285750">
              <a:lnSpc>
                <a:spcPct val="150000"/>
              </a:lnSpc>
              <a:buFont typeface="Arial" panose="020B0604020202020204" pitchFamily="34" charset="0"/>
              <a:buChar char="•"/>
            </a:pPr>
            <a:r>
              <a:rPr lang="en-US" sz="2400" dirty="0" smtClean="0"/>
              <a:t>Alicia </a:t>
            </a:r>
            <a:r>
              <a:rPr lang="en-US" sz="2400" dirty="0"/>
              <a:t>Hodge  </a:t>
            </a:r>
            <a:r>
              <a:rPr lang="en-US" sz="2400" dirty="0">
                <a:hlinkClick r:id="rId3"/>
              </a:rPr>
              <a:t>ahodge@alsde.edu</a:t>
            </a:r>
            <a:endParaRPr lang="en-US" sz="2400" dirty="0"/>
          </a:p>
          <a:p>
            <a:pPr marL="285750" indent="-285750">
              <a:lnSpc>
                <a:spcPct val="150000"/>
              </a:lnSpc>
              <a:buFont typeface="Arial" panose="020B0604020202020204" pitchFamily="34" charset="0"/>
              <a:buChar char="•"/>
            </a:pPr>
            <a:r>
              <a:rPr lang="en-US" sz="2400" dirty="0" smtClean="0"/>
              <a:t>Curtis Gage	 </a:t>
            </a:r>
            <a:r>
              <a:rPr lang="en-US" sz="2400" dirty="0" smtClean="0">
                <a:solidFill>
                  <a:srgbClr val="00B0F0"/>
                </a:solidFill>
                <a:hlinkClick r:id="rId4"/>
              </a:rPr>
              <a:t>cgage@alsde.edu</a:t>
            </a:r>
            <a:endParaRPr lang="en-US" sz="2400" dirty="0" smtClean="0">
              <a:solidFill>
                <a:srgbClr val="00B0F0"/>
              </a:solidFill>
            </a:endParaRPr>
          </a:p>
          <a:p>
            <a:pPr marL="285750" lvl="0" indent="-285750">
              <a:lnSpc>
                <a:spcPct val="150000"/>
              </a:lnSpc>
              <a:buFont typeface="Arial" panose="020B0604020202020204" pitchFamily="34" charset="0"/>
              <a:buChar char="•"/>
            </a:pPr>
            <a:r>
              <a:rPr lang="en-US" sz="2400" dirty="0" smtClean="0">
                <a:solidFill>
                  <a:prstClr val="white"/>
                </a:solidFill>
              </a:rPr>
              <a:t>Kemeche </a:t>
            </a:r>
            <a:r>
              <a:rPr lang="en-US" sz="2400" dirty="0">
                <a:solidFill>
                  <a:prstClr val="white"/>
                </a:solidFill>
              </a:rPr>
              <a:t>Green </a:t>
            </a:r>
            <a:r>
              <a:rPr lang="en-US" sz="2400" dirty="0">
                <a:solidFill>
                  <a:prstClr val="white"/>
                </a:solidFill>
                <a:hlinkClick r:id="rId5"/>
              </a:rPr>
              <a:t>kgreen@alsde.edu</a:t>
            </a:r>
            <a:endParaRPr lang="en-US" sz="2400" dirty="0">
              <a:solidFill>
                <a:prstClr val="white"/>
              </a:solidFill>
            </a:endParaRPr>
          </a:p>
          <a:p>
            <a:pPr marL="285750" lvl="0" indent="-285750">
              <a:lnSpc>
                <a:spcPct val="150000"/>
              </a:lnSpc>
              <a:buFont typeface="Arial" panose="020B0604020202020204" pitchFamily="34" charset="0"/>
              <a:buChar char="•"/>
            </a:pPr>
            <a:r>
              <a:rPr lang="en-US" sz="2400" dirty="0">
                <a:solidFill>
                  <a:prstClr val="white"/>
                </a:solidFill>
              </a:rPr>
              <a:t>Diann Jones </a:t>
            </a:r>
            <a:r>
              <a:rPr lang="en-US" sz="2400" dirty="0">
                <a:solidFill>
                  <a:prstClr val="white"/>
                </a:solidFill>
                <a:hlinkClick r:id="rId6"/>
              </a:rPr>
              <a:t>djones1@alsde.edu</a:t>
            </a:r>
            <a:endParaRPr lang="en-US" sz="2400" dirty="0">
              <a:solidFill>
                <a:prstClr val="white"/>
              </a:solidFill>
            </a:endParaRPr>
          </a:p>
          <a:p>
            <a:pPr marL="285750" indent="-285750">
              <a:lnSpc>
                <a:spcPct val="150000"/>
              </a:lnSpc>
              <a:buFont typeface="Arial" panose="020B0604020202020204" pitchFamily="34" charset="0"/>
              <a:buChar char="•"/>
            </a:pPr>
            <a:r>
              <a:rPr lang="en-US" sz="2400" dirty="0" smtClean="0"/>
              <a:t>Bernice Rush-Harrison </a:t>
            </a:r>
            <a:r>
              <a:rPr lang="en-US" sz="2400" dirty="0" smtClean="0">
                <a:hlinkClick r:id="rId7"/>
              </a:rPr>
              <a:t>brush-harrison@alsde.edu</a:t>
            </a:r>
            <a:endParaRPr lang="en-US" sz="2400" dirty="0" smtClean="0"/>
          </a:p>
          <a:p>
            <a:pPr>
              <a:lnSpc>
                <a:spcPct val="150000"/>
              </a:lnSpc>
            </a:pPr>
            <a:endParaRPr lang="en-US" sz="2400" dirty="0" smtClean="0"/>
          </a:p>
        </p:txBody>
      </p:sp>
      <p:sp>
        <p:nvSpPr>
          <p:cNvPr id="2" name="Title 1"/>
          <p:cNvSpPr>
            <a:spLocks noGrp="1"/>
          </p:cNvSpPr>
          <p:nvPr>
            <p:ph type="title"/>
          </p:nvPr>
        </p:nvSpPr>
        <p:spPr>
          <a:xfrm>
            <a:off x="799563" y="146184"/>
            <a:ext cx="10515600" cy="1325563"/>
          </a:xfrm>
        </p:spPr>
        <p:txBody>
          <a:bodyPr>
            <a:normAutofit/>
          </a:bodyPr>
          <a:lstStyle/>
          <a:p>
            <a:pPr algn="ctr"/>
            <a:r>
              <a:rPr lang="en-US" sz="4800" dirty="0" smtClean="0"/>
              <a:t>Alabama State Department of Education</a:t>
            </a:r>
            <a:br>
              <a:rPr lang="en-US" sz="4800" dirty="0" smtClean="0"/>
            </a:br>
            <a:r>
              <a:rPr lang="en-US" sz="2400" dirty="0" smtClean="0"/>
              <a:t>Every Child a </a:t>
            </a:r>
            <a:r>
              <a:rPr lang="en-US" sz="2400" b="1" dirty="0" smtClean="0">
                <a:solidFill>
                  <a:schemeClr val="accent6"/>
                </a:solidFill>
              </a:rPr>
              <a:t>Graduate.</a:t>
            </a:r>
            <a:r>
              <a:rPr lang="en-US" sz="2400" dirty="0" smtClean="0"/>
              <a:t>  Every Graduate </a:t>
            </a:r>
            <a:r>
              <a:rPr lang="en-US" sz="2400" b="1" dirty="0" smtClean="0">
                <a:solidFill>
                  <a:schemeClr val="accent6"/>
                </a:solidFill>
              </a:rPr>
              <a:t>Prepared.</a:t>
            </a:r>
            <a:endParaRPr lang="en-US" sz="4800" b="1" dirty="0">
              <a:solidFill>
                <a:schemeClr val="accent6"/>
              </a:solidFill>
            </a:endParaRPr>
          </a:p>
        </p:txBody>
      </p:sp>
    </p:spTree>
    <p:extLst>
      <p:ext uri="{BB962C8B-B14F-4D97-AF65-F5344CB8AC3E}">
        <p14:creationId xmlns:p14="http://schemas.microsoft.com/office/powerpoint/2010/main" val="948569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0640" y="2063176"/>
            <a:ext cx="9558668" cy="3554819"/>
          </a:xfrm>
          <a:prstGeom prst="rect">
            <a:avLst/>
          </a:prstGeom>
          <a:noFill/>
        </p:spPr>
        <p:txBody>
          <a:bodyPr wrap="square" rtlCol="0">
            <a:spAutoFit/>
          </a:bodyPr>
          <a:lstStyle/>
          <a:p>
            <a:pPr algn="ctr">
              <a:lnSpc>
                <a:spcPct val="150000"/>
              </a:lnSpc>
            </a:pPr>
            <a:r>
              <a:rPr lang="en-US" sz="5400" b="1" dirty="0" smtClean="0"/>
              <a:t>PLEASE NOTE:  </a:t>
            </a:r>
          </a:p>
          <a:p>
            <a:pPr algn="ctr">
              <a:lnSpc>
                <a:spcPct val="150000"/>
              </a:lnSpc>
            </a:pPr>
            <a:r>
              <a:rPr lang="en-US" sz="4800" b="1" dirty="0" smtClean="0"/>
              <a:t>THE FOLLOWING IS ONLY </a:t>
            </a:r>
          </a:p>
          <a:p>
            <a:pPr algn="ctr">
              <a:lnSpc>
                <a:spcPct val="150000"/>
              </a:lnSpc>
            </a:pPr>
            <a:r>
              <a:rPr lang="en-US" sz="4800" b="1" dirty="0" smtClean="0"/>
              <a:t>AN EXAMPLE</a:t>
            </a:r>
            <a:r>
              <a:rPr lang="en-US" sz="4800" b="1" u="sng" dirty="0" smtClean="0"/>
              <a:t>!</a:t>
            </a:r>
            <a:r>
              <a:rPr lang="en-US" sz="4800" b="1" dirty="0" smtClean="0"/>
              <a:t>  </a:t>
            </a:r>
            <a:endParaRPr lang="en-US" sz="4800" b="1" dirty="0"/>
          </a:p>
        </p:txBody>
      </p:sp>
      <p:sp>
        <p:nvSpPr>
          <p:cNvPr id="6" name="Rectangle 5"/>
          <p:cNvSpPr/>
          <p:nvPr/>
        </p:nvSpPr>
        <p:spPr>
          <a:xfrm rot="19829945">
            <a:off x="2085298" y="2689254"/>
            <a:ext cx="7995820" cy="1026568"/>
          </a:xfrm>
          <a:prstGeom prst="rect">
            <a:avLst/>
          </a:prstGeom>
          <a:noFill/>
        </p:spPr>
        <p:txBody>
          <a:bodyPr wrap="square" lIns="91440" tIns="45720" rIns="91440" bIns="45720">
            <a:prstTxWarp prst="textChevron">
              <a:avLst/>
            </a:prstTxWarp>
            <a:spAutoFit/>
          </a:bodyPr>
          <a:lstStyle/>
          <a:p>
            <a:pPr algn="ctr"/>
            <a:r>
              <a:rPr lang="en-US" sz="5400" b="1" cap="none" spc="0" dirty="0" smtClean="0">
                <a:ln w="0">
                  <a:solidFill>
                    <a:srgbClr val="FF0000"/>
                  </a:solidFill>
                </a:ln>
                <a:solidFill>
                  <a:srgbClr val="FF0000"/>
                </a:solidFill>
                <a:effectLst>
                  <a:outerShdw blurRad="38100" dist="19050" dir="2700000" algn="tl" rotWithShape="0">
                    <a:schemeClr val="dk1">
                      <a:alpha val="40000"/>
                    </a:schemeClr>
                  </a:outerShdw>
                </a:effectLst>
              </a:rPr>
              <a:t>DISCLAIMER</a:t>
            </a:r>
            <a:endParaRPr lang="en-US" sz="5400" b="1" cap="none" spc="0" dirty="0">
              <a:ln w="0">
                <a:solidFill>
                  <a:srgbClr val="FF0000"/>
                </a:solidFill>
              </a:ln>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68104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71199" y="283270"/>
            <a:ext cx="9574036" cy="5852660"/>
          </a:xfrm>
          <a:prstGeom prst="rect">
            <a:avLst/>
          </a:prstGeom>
        </p:spPr>
      </p:pic>
      <p:pic>
        <p:nvPicPr>
          <p:cNvPr id="23" name="Picture 22"/>
          <p:cNvPicPr>
            <a:picLocks noChangeAspect="1"/>
          </p:cNvPicPr>
          <p:nvPr/>
        </p:nvPicPr>
        <p:blipFill>
          <a:blip r:embed="rId4"/>
          <a:stretch>
            <a:fillRect/>
          </a:stretch>
        </p:blipFill>
        <p:spPr>
          <a:xfrm>
            <a:off x="5901034" y="1387397"/>
            <a:ext cx="434600" cy="529077"/>
          </a:xfrm>
          <a:prstGeom prst="rect">
            <a:avLst/>
          </a:prstGeom>
        </p:spPr>
      </p:pic>
      <p:pic>
        <p:nvPicPr>
          <p:cNvPr id="24" name="Picture 23"/>
          <p:cNvPicPr>
            <a:picLocks noChangeAspect="1"/>
          </p:cNvPicPr>
          <p:nvPr/>
        </p:nvPicPr>
        <p:blipFill>
          <a:blip r:embed="rId4"/>
          <a:stretch>
            <a:fillRect/>
          </a:stretch>
        </p:blipFill>
        <p:spPr>
          <a:xfrm>
            <a:off x="5889969" y="1607773"/>
            <a:ext cx="428268" cy="509491"/>
          </a:xfrm>
          <a:prstGeom prst="rect">
            <a:avLst/>
          </a:prstGeom>
        </p:spPr>
      </p:pic>
      <p:sp>
        <p:nvSpPr>
          <p:cNvPr id="30" name="TextBox 29"/>
          <p:cNvSpPr txBox="1"/>
          <p:nvPr/>
        </p:nvSpPr>
        <p:spPr>
          <a:xfrm>
            <a:off x="3173878" y="708022"/>
            <a:ext cx="2466975" cy="369332"/>
          </a:xfrm>
          <a:prstGeom prst="rect">
            <a:avLst/>
          </a:prstGeom>
          <a:noFill/>
        </p:spPr>
        <p:txBody>
          <a:bodyPr wrap="square" rtlCol="0">
            <a:spAutoFit/>
          </a:bodyPr>
          <a:lstStyle/>
          <a:p>
            <a:r>
              <a:rPr lang="en-US" b="1" dirty="0" smtClean="0">
                <a:solidFill>
                  <a:srgbClr val="FF0000"/>
                </a:solidFill>
              </a:rPr>
              <a:t>Student’s name</a:t>
            </a:r>
            <a:endParaRPr lang="en-US" b="1" dirty="0">
              <a:solidFill>
                <a:srgbClr val="FF0000"/>
              </a:solidFill>
            </a:endParaRPr>
          </a:p>
        </p:txBody>
      </p:sp>
      <p:sp>
        <p:nvSpPr>
          <p:cNvPr id="31" name="TextBox 30"/>
          <p:cNvSpPr txBox="1"/>
          <p:nvPr/>
        </p:nvSpPr>
        <p:spPr>
          <a:xfrm>
            <a:off x="2928926" y="956364"/>
            <a:ext cx="1418455" cy="369332"/>
          </a:xfrm>
          <a:prstGeom prst="rect">
            <a:avLst/>
          </a:prstGeom>
          <a:noFill/>
        </p:spPr>
        <p:txBody>
          <a:bodyPr wrap="square" rtlCol="0">
            <a:spAutoFit/>
          </a:bodyPr>
          <a:lstStyle/>
          <a:p>
            <a:r>
              <a:rPr lang="en-US" b="1" dirty="0" smtClean="0">
                <a:solidFill>
                  <a:srgbClr val="FF0000"/>
                </a:solidFill>
              </a:rPr>
              <a:t>05/19/2015</a:t>
            </a:r>
            <a:endParaRPr lang="en-US" b="1" dirty="0">
              <a:solidFill>
                <a:srgbClr val="FF0000"/>
              </a:solidFill>
            </a:endParaRPr>
          </a:p>
        </p:txBody>
      </p:sp>
      <p:sp>
        <p:nvSpPr>
          <p:cNvPr id="32" name="TextBox 31"/>
          <p:cNvSpPr txBox="1"/>
          <p:nvPr/>
        </p:nvSpPr>
        <p:spPr>
          <a:xfrm>
            <a:off x="5054343" y="921898"/>
            <a:ext cx="1395717" cy="400110"/>
          </a:xfrm>
          <a:prstGeom prst="rect">
            <a:avLst/>
          </a:prstGeom>
          <a:noFill/>
        </p:spPr>
        <p:txBody>
          <a:bodyPr wrap="square" rtlCol="0">
            <a:spAutoFit/>
          </a:bodyPr>
          <a:lstStyle/>
          <a:p>
            <a:r>
              <a:rPr lang="en-US" b="1" dirty="0" smtClean="0">
                <a:solidFill>
                  <a:srgbClr val="FF0000"/>
                </a:solidFill>
              </a:rPr>
              <a:t>1:30 p.m</a:t>
            </a:r>
            <a:r>
              <a:rPr lang="en-US" sz="2000" b="1" dirty="0" smtClean="0">
                <a:solidFill>
                  <a:srgbClr val="FF0000"/>
                </a:solidFill>
              </a:rPr>
              <a:t>.</a:t>
            </a:r>
            <a:endParaRPr lang="en-US" sz="2000" b="1" dirty="0">
              <a:solidFill>
                <a:srgbClr val="FF0000"/>
              </a:solidFill>
            </a:endParaRPr>
          </a:p>
        </p:txBody>
      </p:sp>
      <p:sp>
        <p:nvSpPr>
          <p:cNvPr id="33" name="TextBox 32"/>
          <p:cNvSpPr txBox="1"/>
          <p:nvPr/>
        </p:nvSpPr>
        <p:spPr>
          <a:xfrm>
            <a:off x="7270045" y="956364"/>
            <a:ext cx="2626290" cy="369332"/>
          </a:xfrm>
          <a:prstGeom prst="rect">
            <a:avLst/>
          </a:prstGeom>
          <a:noFill/>
        </p:spPr>
        <p:txBody>
          <a:bodyPr wrap="square" rtlCol="0">
            <a:spAutoFit/>
          </a:bodyPr>
          <a:lstStyle/>
          <a:p>
            <a:r>
              <a:rPr lang="en-US" b="1" dirty="0" smtClean="0">
                <a:solidFill>
                  <a:srgbClr val="FF0000"/>
                </a:solidFill>
              </a:rPr>
              <a:t>Lee High School Rm 205</a:t>
            </a:r>
            <a:endParaRPr lang="en-US" b="1" dirty="0">
              <a:solidFill>
                <a:srgbClr val="FF0000"/>
              </a:solidFill>
            </a:endParaRPr>
          </a:p>
        </p:txBody>
      </p:sp>
      <p:sp>
        <p:nvSpPr>
          <p:cNvPr id="34" name="TextBox 33"/>
          <p:cNvSpPr txBox="1"/>
          <p:nvPr/>
        </p:nvSpPr>
        <p:spPr>
          <a:xfrm>
            <a:off x="1551343" y="5277290"/>
            <a:ext cx="3546691" cy="369332"/>
          </a:xfrm>
          <a:prstGeom prst="rect">
            <a:avLst/>
          </a:prstGeom>
          <a:noFill/>
        </p:spPr>
        <p:txBody>
          <a:bodyPr wrap="square" rtlCol="0">
            <a:spAutoFit/>
          </a:bodyPr>
          <a:lstStyle/>
          <a:p>
            <a:r>
              <a:rPr lang="en-US" b="1" dirty="0" smtClean="0">
                <a:solidFill>
                  <a:srgbClr val="FF0000"/>
                </a:solidFill>
              </a:rPr>
              <a:t>Special Education Teacher</a:t>
            </a:r>
            <a:endParaRPr lang="en-US" b="1" dirty="0">
              <a:solidFill>
                <a:srgbClr val="FF0000"/>
              </a:solidFill>
            </a:endParaRPr>
          </a:p>
        </p:txBody>
      </p:sp>
      <p:sp>
        <p:nvSpPr>
          <p:cNvPr id="35" name="TextBox 34"/>
          <p:cNvSpPr txBox="1"/>
          <p:nvPr/>
        </p:nvSpPr>
        <p:spPr>
          <a:xfrm>
            <a:off x="1551343" y="5613340"/>
            <a:ext cx="3316786" cy="369332"/>
          </a:xfrm>
          <a:prstGeom prst="rect">
            <a:avLst/>
          </a:prstGeom>
          <a:noFill/>
        </p:spPr>
        <p:txBody>
          <a:bodyPr wrap="square" rtlCol="0">
            <a:spAutoFit/>
          </a:bodyPr>
          <a:lstStyle/>
          <a:p>
            <a:r>
              <a:rPr lang="en-US" b="1" dirty="0" smtClean="0">
                <a:solidFill>
                  <a:srgbClr val="FF0000"/>
                </a:solidFill>
              </a:rPr>
              <a:t>LEA’s signature</a:t>
            </a:r>
            <a:endParaRPr lang="en-US" b="1" dirty="0">
              <a:solidFill>
                <a:srgbClr val="FF0000"/>
              </a:solidFill>
            </a:endParaRPr>
          </a:p>
        </p:txBody>
      </p:sp>
      <p:sp>
        <p:nvSpPr>
          <p:cNvPr id="36" name="TextBox 35"/>
          <p:cNvSpPr txBox="1"/>
          <p:nvPr/>
        </p:nvSpPr>
        <p:spPr>
          <a:xfrm>
            <a:off x="7078134" y="5277290"/>
            <a:ext cx="2710392" cy="369332"/>
          </a:xfrm>
          <a:prstGeom prst="rect">
            <a:avLst/>
          </a:prstGeom>
          <a:noFill/>
        </p:spPr>
        <p:txBody>
          <a:bodyPr wrap="square" rtlCol="0">
            <a:spAutoFit/>
          </a:bodyPr>
          <a:lstStyle/>
          <a:p>
            <a:r>
              <a:rPr lang="en-US" b="1" dirty="0" smtClean="0">
                <a:solidFill>
                  <a:srgbClr val="FF0000"/>
                </a:solidFill>
              </a:rPr>
              <a:t>205-555-1234</a:t>
            </a:r>
            <a:endParaRPr lang="en-US" b="1" dirty="0">
              <a:solidFill>
                <a:srgbClr val="FF0000"/>
              </a:solidFill>
            </a:endParaRPr>
          </a:p>
        </p:txBody>
      </p:sp>
      <p:pic>
        <p:nvPicPr>
          <p:cNvPr id="28" name="Picture 27"/>
          <p:cNvPicPr>
            <a:picLocks noChangeAspect="1"/>
          </p:cNvPicPr>
          <p:nvPr/>
        </p:nvPicPr>
        <p:blipFill>
          <a:blip r:embed="rId4"/>
          <a:stretch>
            <a:fillRect/>
          </a:stretch>
        </p:blipFill>
        <p:spPr>
          <a:xfrm>
            <a:off x="5880498" y="1908164"/>
            <a:ext cx="428268" cy="509491"/>
          </a:xfrm>
          <a:prstGeom prst="rect">
            <a:avLst/>
          </a:prstGeom>
        </p:spPr>
      </p:pic>
      <p:pic>
        <p:nvPicPr>
          <p:cNvPr id="37" name="Picture 36"/>
          <p:cNvPicPr>
            <a:picLocks noChangeAspect="1"/>
          </p:cNvPicPr>
          <p:nvPr/>
        </p:nvPicPr>
        <p:blipFill>
          <a:blip r:embed="rId4"/>
          <a:stretch>
            <a:fillRect/>
          </a:stretch>
        </p:blipFill>
        <p:spPr>
          <a:xfrm>
            <a:off x="5888294" y="2082894"/>
            <a:ext cx="428268" cy="509491"/>
          </a:xfrm>
          <a:prstGeom prst="rect">
            <a:avLst/>
          </a:prstGeom>
        </p:spPr>
      </p:pic>
      <p:pic>
        <p:nvPicPr>
          <p:cNvPr id="38" name="Picture 37"/>
          <p:cNvPicPr>
            <a:picLocks noChangeAspect="1"/>
          </p:cNvPicPr>
          <p:nvPr/>
        </p:nvPicPr>
        <p:blipFill>
          <a:blip r:embed="rId4"/>
          <a:stretch>
            <a:fillRect/>
          </a:stretch>
        </p:blipFill>
        <p:spPr>
          <a:xfrm>
            <a:off x="5888294" y="2260197"/>
            <a:ext cx="428268" cy="509491"/>
          </a:xfrm>
          <a:prstGeom prst="rect">
            <a:avLst/>
          </a:prstGeom>
        </p:spPr>
      </p:pic>
      <p:sp>
        <p:nvSpPr>
          <p:cNvPr id="4" name="TextBox 3"/>
          <p:cNvSpPr txBox="1"/>
          <p:nvPr/>
        </p:nvSpPr>
        <p:spPr>
          <a:xfrm>
            <a:off x="1551343" y="2459568"/>
            <a:ext cx="3401657"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5"/>
          <a:stretch>
            <a:fillRect/>
          </a:stretch>
        </p:blipFill>
        <p:spPr>
          <a:xfrm>
            <a:off x="1501002" y="2492540"/>
            <a:ext cx="426757" cy="512108"/>
          </a:xfrm>
          <a:prstGeom prst="rect">
            <a:avLst/>
          </a:prstGeom>
        </p:spPr>
      </p:pic>
      <p:pic>
        <p:nvPicPr>
          <p:cNvPr id="8" name="Picture 7"/>
          <p:cNvPicPr>
            <a:picLocks noChangeAspect="1"/>
          </p:cNvPicPr>
          <p:nvPr/>
        </p:nvPicPr>
        <p:blipFill>
          <a:blip r:embed="rId5"/>
          <a:stretch>
            <a:fillRect/>
          </a:stretch>
        </p:blipFill>
        <p:spPr>
          <a:xfrm>
            <a:off x="1512677" y="2267601"/>
            <a:ext cx="426757" cy="512108"/>
          </a:xfrm>
          <a:prstGeom prst="rect">
            <a:avLst/>
          </a:prstGeom>
        </p:spPr>
      </p:pic>
      <p:pic>
        <p:nvPicPr>
          <p:cNvPr id="11" name="Picture 10"/>
          <p:cNvPicPr>
            <a:picLocks noChangeAspect="1"/>
          </p:cNvPicPr>
          <p:nvPr/>
        </p:nvPicPr>
        <p:blipFill>
          <a:blip r:embed="rId5"/>
          <a:stretch>
            <a:fillRect/>
          </a:stretch>
        </p:blipFill>
        <p:spPr>
          <a:xfrm>
            <a:off x="5889049" y="2434883"/>
            <a:ext cx="426757" cy="512108"/>
          </a:xfrm>
          <a:prstGeom prst="rect">
            <a:avLst/>
          </a:prstGeom>
        </p:spPr>
      </p:pic>
      <p:pic>
        <p:nvPicPr>
          <p:cNvPr id="12" name="Picture 11"/>
          <p:cNvPicPr>
            <a:picLocks noChangeAspect="1"/>
          </p:cNvPicPr>
          <p:nvPr/>
        </p:nvPicPr>
        <p:blipFill>
          <a:blip r:embed="rId5"/>
          <a:stretch>
            <a:fillRect/>
          </a:stretch>
        </p:blipFill>
        <p:spPr>
          <a:xfrm>
            <a:off x="5900724" y="2598946"/>
            <a:ext cx="426757" cy="512108"/>
          </a:xfrm>
          <a:prstGeom prst="rect">
            <a:avLst/>
          </a:prstGeom>
        </p:spPr>
      </p:pic>
      <p:pic>
        <p:nvPicPr>
          <p:cNvPr id="13" name="Picture 12"/>
          <p:cNvPicPr>
            <a:picLocks noChangeAspect="1"/>
          </p:cNvPicPr>
          <p:nvPr/>
        </p:nvPicPr>
        <p:blipFill>
          <a:blip r:embed="rId5"/>
          <a:stretch>
            <a:fillRect/>
          </a:stretch>
        </p:blipFill>
        <p:spPr>
          <a:xfrm>
            <a:off x="5899450" y="2759260"/>
            <a:ext cx="426757" cy="512108"/>
          </a:xfrm>
          <a:prstGeom prst="rect">
            <a:avLst/>
          </a:prstGeom>
        </p:spPr>
      </p:pic>
    </p:spTree>
    <p:extLst>
      <p:ext uri="{BB962C8B-B14F-4D97-AF65-F5344CB8AC3E}">
        <p14:creationId xmlns:p14="http://schemas.microsoft.com/office/powerpoint/2010/main" val="1236936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027289" y="630249"/>
            <a:ext cx="9674577" cy="5533194"/>
          </a:xfrm>
          <a:prstGeom prst="rect">
            <a:avLst/>
          </a:prstGeom>
        </p:spPr>
        <p:style>
          <a:lnRef idx="1">
            <a:schemeClr val="dk1"/>
          </a:lnRef>
          <a:fillRef idx="2">
            <a:schemeClr val="dk1"/>
          </a:fillRef>
          <a:effectRef idx="1">
            <a:schemeClr val="dk1"/>
          </a:effectRef>
          <a:fontRef idx="minor">
            <a:schemeClr val="dk1"/>
          </a:fontRef>
        </p:style>
      </p:pic>
      <p:sp>
        <p:nvSpPr>
          <p:cNvPr id="6" name="TextBox 5"/>
          <p:cNvSpPr txBox="1"/>
          <p:nvPr/>
        </p:nvSpPr>
        <p:spPr>
          <a:xfrm>
            <a:off x="7392571" y="725131"/>
            <a:ext cx="2704709" cy="46672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1" i="0" u="none" strike="noStrike" kern="1200" cap="none" spc="0" normalizeH="0" baseline="0" noProof="0" dirty="0" smtClean="0">
                <a:ln>
                  <a:noFill/>
                </a:ln>
                <a:solidFill>
                  <a:srgbClr val="FF0000"/>
                </a:solidFill>
                <a:effectLst/>
                <a:uLnTx/>
                <a:uFillTx/>
                <a:ea typeface="+mj-ea"/>
                <a:cs typeface="+mj-cs"/>
              </a:rPr>
              <a:t>First</a:t>
            </a:r>
            <a:r>
              <a:rPr kumimoji="0" lang="en-US" b="1" i="0" u="none" strike="noStrike" kern="1200" cap="none" spc="0" normalizeH="0" noProof="0" dirty="0" smtClean="0">
                <a:ln>
                  <a:noFill/>
                </a:ln>
                <a:solidFill>
                  <a:srgbClr val="FF0000"/>
                </a:solidFill>
                <a:effectLst/>
                <a:uLnTx/>
                <a:uFillTx/>
                <a:ea typeface="+mj-ea"/>
                <a:cs typeface="+mj-cs"/>
              </a:rPr>
              <a:t> and Last Name</a:t>
            </a:r>
            <a:r>
              <a:rPr lang="en-US" b="1" dirty="0" smtClean="0">
                <a:solidFill>
                  <a:srgbClr val="FF0000"/>
                </a:solidFill>
                <a:ea typeface="+mj-ea"/>
                <a:cs typeface="+mj-cs"/>
              </a:rPr>
              <a:t>   </a:t>
            </a:r>
            <a:endParaRPr kumimoji="0" lang="en-US" b="1" i="0" u="none" strike="noStrike" kern="1200" cap="none" spc="0" normalizeH="0" baseline="0" noProof="0" dirty="0" smtClean="0">
              <a:ln>
                <a:noFill/>
              </a:ln>
              <a:solidFill>
                <a:srgbClr val="FF0000"/>
              </a:solidFill>
              <a:effectLst/>
              <a:uLnTx/>
              <a:uFillTx/>
              <a:ea typeface="+mj-ea"/>
              <a:cs typeface="+mj-cs"/>
            </a:endParaRPr>
          </a:p>
        </p:txBody>
      </p:sp>
      <p:sp>
        <p:nvSpPr>
          <p:cNvPr id="7" name="TextBox 6"/>
          <p:cNvSpPr txBox="1"/>
          <p:nvPr/>
        </p:nvSpPr>
        <p:spPr>
          <a:xfrm>
            <a:off x="5327639" y="1085590"/>
            <a:ext cx="1478937" cy="195076"/>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1" i="0" u="none" strike="noStrike" kern="1200" cap="none" spc="0" normalizeH="0" baseline="0" noProof="0" dirty="0" smtClean="0">
                <a:ln>
                  <a:noFill/>
                </a:ln>
                <a:solidFill>
                  <a:srgbClr val="FF0000"/>
                </a:solidFill>
                <a:effectLst/>
                <a:uLnTx/>
                <a:uFillTx/>
                <a:ea typeface="+mj-ea"/>
                <a:cs typeface="+mj-cs"/>
              </a:rPr>
              <a:t>05/14/2015</a:t>
            </a:r>
          </a:p>
        </p:txBody>
      </p:sp>
      <p:sp>
        <p:nvSpPr>
          <p:cNvPr id="8" name="TextBox 7"/>
          <p:cNvSpPr txBox="1"/>
          <p:nvPr/>
        </p:nvSpPr>
        <p:spPr>
          <a:xfrm>
            <a:off x="4038600" y="1641539"/>
            <a:ext cx="304800" cy="352167"/>
          </a:xfrm>
          <a:prstGeom prst="rect">
            <a:avLst/>
          </a:prstGeom>
        </p:spPr>
        <p:txBody>
          <a:bodyPr vert="horz" wrap="none" lIns="0" tIns="0" rIns="0" bIns="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1400" b="1" u="none" strike="noStrike" kern="1200" normalizeH="0" baseline="0" noProof="0" dirty="0" smtClean="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ea typeface="Cambria Math" panose="02040503050406030204" pitchFamily="18" charset="0"/>
                <a:cs typeface="+mj-cs"/>
              </a:rPr>
              <a:t>  </a:t>
            </a:r>
            <a:endParaRPr kumimoji="0" lang="en-US" sz="1200" b="1" i="0" u="none" strike="noStrike" kern="1200" normalizeH="0" baseline="0" noProof="0" dirty="0" smtClean="0">
              <a:ln w="12700">
                <a:solidFill>
                  <a:srgbClr val="FF0000"/>
                </a:solidFill>
                <a:prstDash val="solid"/>
              </a:ln>
              <a:solidFill>
                <a:srgbClr val="FF0000"/>
              </a:solidFill>
              <a:effectLst>
                <a:innerShdw blurRad="177800">
                  <a:schemeClr val="accent3">
                    <a:lumMod val="50000"/>
                  </a:schemeClr>
                </a:innerShdw>
              </a:effectLst>
              <a:uLnTx/>
              <a:uFillTx/>
              <a:latin typeface="Perpetua" pitchFamily="18" charset="0"/>
              <a:ea typeface="+mj-ea"/>
              <a:cs typeface="+mj-cs"/>
            </a:endParaRPr>
          </a:p>
        </p:txBody>
      </p:sp>
      <p:sp>
        <p:nvSpPr>
          <p:cNvPr id="9" name="TextBox 8"/>
          <p:cNvSpPr txBox="1"/>
          <p:nvPr/>
        </p:nvSpPr>
        <p:spPr>
          <a:xfrm>
            <a:off x="2504711" y="3453996"/>
            <a:ext cx="249555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1" i="0" u="none" strike="noStrike" kern="1200" cap="none" spc="0" normalizeH="0" baseline="0" noProof="0" dirty="0" smtClean="0">
                <a:ln>
                  <a:noFill/>
                </a:ln>
                <a:solidFill>
                  <a:srgbClr val="FF0000"/>
                </a:solidFill>
                <a:effectLst/>
                <a:uLnTx/>
                <a:uFillTx/>
                <a:ea typeface="+mj-ea"/>
                <a:cs typeface="+mj-cs"/>
              </a:rPr>
              <a:t>Parent’s signature</a:t>
            </a:r>
          </a:p>
        </p:txBody>
      </p:sp>
      <p:sp>
        <p:nvSpPr>
          <p:cNvPr id="10" name="TextBox 9"/>
          <p:cNvSpPr txBox="1"/>
          <p:nvPr/>
        </p:nvSpPr>
        <p:spPr>
          <a:xfrm>
            <a:off x="7525724" y="3396846"/>
            <a:ext cx="1460231" cy="36195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1" i="0" u="none" strike="noStrike" kern="1200" cap="none" spc="0" normalizeH="0" baseline="0" noProof="0" dirty="0" smtClean="0">
                <a:ln>
                  <a:noFill/>
                </a:ln>
                <a:solidFill>
                  <a:srgbClr val="FF0000"/>
                </a:solidFill>
                <a:effectLst/>
                <a:uLnTx/>
                <a:uFillTx/>
                <a:ea typeface="+mj-ea"/>
                <a:cs typeface="+mj-cs"/>
              </a:rPr>
              <a:t>05/o2/2015</a:t>
            </a:r>
          </a:p>
        </p:txBody>
      </p:sp>
      <p:sp>
        <p:nvSpPr>
          <p:cNvPr id="11" name="TextBox 10"/>
          <p:cNvSpPr txBox="1"/>
          <p:nvPr/>
        </p:nvSpPr>
        <p:spPr>
          <a:xfrm>
            <a:off x="3338325" y="4175027"/>
            <a:ext cx="1483078" cy="215865"/>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1" i="0" u="none" strike="noStrike" kern="1200" cap="none" spc="0" normalizeH="0" baseline="0" noProof="0" dirty="0" smtClean="0">
                <a:ln>
                  <a:noFill/>
                </a:ln>
                <a:solidFill>
                  <a:srgbClr val="FF0000"/>
                </a:solidFill>
                <a:effectLst/>
                <a:uLnTx/>
                <a:uFillTx/>
                <a:ea typeface="+mj-ea"/>
                <a:cs typeface="+mj-cs"/>
              </a:rPr>
              <a:t>05/02/2015</a:t>
            </a:r>
          </a:p>
        </p:txBody>
      </p:sp>
      <p:sp>
        <p:nvSpPr>
          <p:cNvPr id="12" name="TextBox 11"/>
          <p:cNvSpPr txBox="1"/>
          <p:nvPr/>
        </p:nvSpPr>
        <p:spPr>
          <a:xfrm>
            <a:off x="4475211" y="4481689"/>
            <a:ext cx="4510743" cy="16183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1" i="0" u="none" strike="noStrike" kern="1200" cap="none" spc="0" normalizeH="0" baseline="0" noProof="0" dirty="0" smtClean="0">
                <a:ln>
                  <a:noFill/>
                </a:ln>
                <a:solidFill>
                  <a:srgbClr val="FF0000"/>
                </a:solidFill>
                <a:effectLst/>
                <a:uLnTx/>
                <a:uFillTx/>
                <a:ea typeface="+mj-ea"/>
                <a:cs typeface="+mj-cs"/>
              </a:rPr>
              <a:t>Parent signed</a:t>
            </a:r>
            <a:r>
              <a:rPr kumimoji="0" lang="en-US" b="1" i="0" u="none" strike="noStrike" kern="1200" cap="none" spc="0" normalizeH="0" noProof="0" dirty="0" smtClean="0">
                <a:ln>
                  <a:noFill/>
                </a:ln>
                <a:solidFill>
                  <a:srgbClr val="FF0000"/>
                </a:solidFill>
                <a:effectLst/>
                <a:uLnTx/>
                <a:uFillTx/>
                <a:ea typeface="+mj-ea"/>
                <a:cs typeface="+mj-cs"/>
              </a:rPr>
              <a:t> and agreed on date and time</a:t>
            </a:r>
            <a:endParaRPr kumimoji="0" lang="en-US" b="1" i="0" u="none" strike="noStrike" kern="1200" cap="none" spc="0" normalizeH="0" baseline="0" noProof="0" dirty="0" smtClean="0">
              <a:ln>
                <a:noFill/>
              </a:ln>
              <a:solidFill>
                <a:srgbClr val="FF0000"/>
              </a:solidFill>
              <a:effectLst/>
              <a:uLnTx/>
              <a:uFillTx/>
              <a:ea typeface="+mj-ea"/>
              <a:cs typeface="+mj-cs"/>
            </a:endParaRPr>
          </a:p>
        </p:txBody>
      </p:sp>
      <p:pic>
        <p:nvPicPr>
          <p:cNvPr id="2" name="Picture 1"/>
          <p:cNvPicPr>
            <a:picLocks noChangeAspect="1"/>
          </p:cNvPicPr>
          <p:nvPr/>
        </p:nvPicPr>
        <p:blipFill>
          <a:blip r:embed="rId4"/>
          <a:stretch>
            <a:fillRect/>
          </a:stretch>
        </p:blipFill>
        <p:spPr>
          <a:xfrm>
            <a:off x="2011692" y="2419086"/>
            <a:ext cx="347502" cy="420660"/>
          </a:xfrm>
          <a:prstGeom prst="rect">
            <a:avLst/>
          </a:prstGeom>
        </p:spPr>
      </p:pic>
      <p:pic>
        <p:nvPicPr>
          <p:cNvPr id="4" name="Picture 3"/>
          <p:cNvPicPr>
            <a:picLocks noChangeAspect="1"/>
          </p:cNvPicPr>
          <p:nvPr/>
        </p:nvPicPr>
        <p:blipFill>
          <a:blip r:embed="rId4"/>
          <a:stretch>
            <a:fillRect/>
          </a:stretch>
        </p:blipFill>
        <p:spPr>
          <a:xfrm>
            <a:off x="2011692" y="1306155"/>
            <a:ext cx="347502" cy="420660"/>
          </a:xfrm>
          <a:prstGeom prst="rect">
            <a:avLst/>
          </a:prstGeom>
        </p:spPr>
      </p:pic>
      <p:sp>
        <p:nvSpPr>
          <p:cNvPr id="16" name="Rectangle 15"/>
          <p:cNvSpPr/>
          <p:nvPr/>
        </p:nvSpPr>
        <p:spPr>
          <a:xfrm>
            <a:off x="6251355" y="5299023"/>
            <a:ext cx="4269117" cy="369332"/>
          </a:xfrm>
          <a:prstGeom prst="rect">
            <a:avLst/>
          </a:prstGeom>
        </p:spPr>
        <p:txBody>
          <a:bodyPr wrap="none">
            <a:spAutoFit/>
          </a:bodyPr>
          <a:lstStyle/>
          <a:p>
            <a:pPr lvl="0" defTabSz="914400">
              <a:spcBef>
                <a:spcPct val="0"/>
              </a:spcBef>
            </a:pPr>
            <a:r>
              <a:rPr lang="en-US" b="1" dirty="0" smtClean="0">
                <a:solidFill>
                  <a:srgbClr val="FF0000"/>
                </a:solidFill>
              </a:rPr>
              <a:t>Conference to discuss reason for meeting</a:t>
            </a:r>
            <a:endParaRPr lang="en-US" b="1" dirty="0">
              <a:solidFill>
                <a:srgbClr val="FF0000"/>
              </a:solidFill>
            </a:endParaRPr>
          </a:p>
        </p:txBody>
      </p:sp>
      <p:sp>
        <p:nvSpPr>
          <p:cNvPr id="17" name="Rectangle 16"/>
          <p:cNvSpPr/>
          <p:nvPr/>
        </p:nvSpPr>
        <p:spPr>
          <a:xfrm>
            <a:off x="3627865" y="5276243"/>
            <a:ext cx="1116652" cy="369332"/>
          </a:xfrm>
          <a:prstGeom prst="rect">
            <a:avLst/>
          </a:prstGeom>
        </p:spPr>
        <p:txBody>
          <a:bodyPr wrap="none">
            <a:spAutoFit/>
          </a:bodyPr>
          <a:lstStyle/>
          <a:p>
            <a:pPr lvl="0" defTabSz="914400">
              <a:spcBef>
                <a:spcPct val="0"/>
              </a:spcBef>
            </a:pPr>
            <a:r>
              <a:rPr lang="en-US" b="1" dirty="0" smtClean="0">
                <a:solidFill>
                  <a:srgbClr val="FF0000"/>
                </a:solidFill>
              </a:rPr>
              <a:t>5/02/2015</a:t>
            </a:r>
            <a:endParaRPr lang="en-US" b="1" dirty="0">
              <a:solidFill>
                <a:srgbClr val="FF0000"/>
              </a:solidFill>
            </a:endParaRPr>
          </a:p>
        </p:txBody>
      </p:sp>
    </p:spTree>
    <p:extLst>
      <p:ext uri="{BB962C8B-B14F-4D97-AF65-F5344CB8AC3E}">
        <p14:creationId xmlns:p14="http://schemas.microsoft.com/office/powerpoint/2010/main" val="1908527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537" y="578798"/>
            <a:ext cx="5001689" cy="1200329"/>
          </a:xfrm>
          <a:prstGeom prst="rect">
            <a:avLst/>
          </a:prstGeom>
          <a:noFill/>
        </p:spPr>
        <p:txBody>
          <a:bodyPr wrap="none" rtlCol="0">
            <a:spAutoFit/>
          </a:bodyPr>
          <a:lstStyle/>
          <a:p>
            <a:pPr algn="ctr"/>
            <a:r>
              <a:rPr lang="en-US" sz="3600" dirty="0" smtClean="0"/>
              <a:t>Include transition-related</a:t>
            </a:r>
          </a:p>
          <a:p>
            <a:pPr algn="ctr"/>
            <a:r>
              <a:rPr lang="en-US" sz="3600" dirty="0" smtClean="0"/>
              <a:t> information </a:t>
            </a:r>
          </a:p>
        </p:txBody>
      </p:sp>
      <p:cxnSp>
        <p:nvCxnSpPr>
          <p:cNvPr id="6" name="Straight Arrow Connector 5"/>
          <p:cNvCxnSpPr/>
          <p:nvPr/>
        </p:nvCxnSpPr>
        <p:spPr>
          <a:xfrm>
            <a:off x="2564090" y="1779127"/>
            <a:ext cx="941043" cy="438519"/>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5892822" y="79023"/>
            <a:ext cx="4723109" cy="6134397"/>
          </a:xfrm>
          <a:prstGeom prst="rect">
            <a:avLst/>
          </a:prstGeom>
        </p:spPr>
      </p:pic>
    </p:spTree>
    <p:extLst>
      <p:ext uri="{BB962C8B-B14F-4D97-AF65-F5344CB8AC3E}">
        <p14:creationId xmlns:p14="http://schemas.microsoft.com/office/powerpoint/2010/main" val="3831588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tandard Document" ma:contentTypeID="0x010100392BF2A64BEAA7449275A2C578BF641A0079C53F05CC3B2C43809302AE4E06265C" ma:contentTypeVersion="11" ma:contentTypeDescription="" ma:contentTypeScope="" ma:versionID="a33547f1e8ca923bea54f84c8c1beba1">
  <xsd:schema xmlns:xsd="http://www.w3.org/2001/XMLSchema" xmlns:xs="http://www.w3.org/2001/XMLSchema" xmlns:p="http://schemas.microsoft.com/office/2006/metadata/properties" xmlns:ns1="http://schemas.microsoft.com/sharepoint/v3" xmlns:ns2="http://schemas.microsoft.com/sharepoint.v3" xmlns:ns3="14c6bbef-5cb4-4e5d-a0ae-4808415df6c2" xmlns:ns4="http://schemas.microsoft.com/sharepoint/v4" targetNamespace="http://schemas.microsoft.com/office/2006/metadata/properties" ma:root="true" ma:fieldsID="caf0db182e655436852b7f589c3edb9c" ns1:_="" ns2:_="" ns3:_="" ns4:_="">
    <xsd:import namespace="http://schemas.microsoft.com/sharepoint/v3"/>
    <xsd:import namespace="http://schemas.microsoft.com/sharepoint.v3"/>
    <xsd:import namespace="14c6bbef-5cb4-4e5d-a0ae-4808415df6c2"/>
    <xsd:import namespace="http://schemas.microsoft.com/sharepoint/v4"/>
    <xsd:element name="properties">
      <xsd:complexType>
        <xsd:sequence>
          <xsd:element name="documentManagement">
            <xsd:complexType>
              <xsd:all>
                <xsd:element ref="ns2:CategoryDescription"/>
                <xsd:element ref="ns1:PublishingStartDate" minOccurs="0"/>
                <xsd:element ref="ns1:PublishingExpirationDate" minOccurs="0"/>
                <xsd:element ref="ns3:Link_x0020_URL" minOccurs="0"/>
                <xsd:element ref="ns3:Picture_x0020_URL" minOccurs="0"/>
                <xsd:element ref="ns3:Tab_x0020_Name" minOccurs="0"/>
                <xsd:element ref="ns4:IconOverlay" minOccurs="0"/>
                <xsd:element ref="ns3:Sort_x0020_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3" nillable="true" ma:displayName="Date Published"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4" nillable="true" ma:displayName="Date Expired"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c6bbef-5cb4-4e5d-a0ae-4808415df6c2" elementFormDefault="qualified">
    <xsd:import namespace="http://schemas.microsoft.com/office/2006/documentManagement/types"/>
    <xsd:import namespace="http://schemas.microsoft.com/office/infopath/2007/PartnerControls"/>
    <xsd:element name="Link_x0020_URL" ma:index="5" nillable="true" ma:displayName="Link URL" ma:format="Hyperlink" ma:internalName="Link_x0020_URL">
      <xsd:complexType>
        <xsd:complexContent>
          <xsd:extension base="dms:URL">
            <xsd:sequence>
              <xsd:element name="Url" type="dms:ValidUrl" minOccurs="0" nillable="true"/>
              <xsd:element name="Description" type="xsd:string" nillable="true"/>
            </xsd:sequence>
          </xsd:extension>
        </xsd:complexContent>
      </xsd:complexType>
    </xsd:element>
    <xsd:element name="Picture_x0020_URL" ma:index="6" nillable="true" ma:displayName="Picture URL" ma:format="Image" ma:internalName="Picture_x0020_URL">
      <xsd:complexType>
        <xsd:complexContent>
          <xsd:extension base="dms:URL">
            <xsd:sequence>
              <xsd:element name="Url" type="dms:ValidUrl" minOccurs="0" nillable="true"/>
              <xsd:element name="Description" type="xsd:string" nillable="true"/>
            </xsd:sequence>
          </xsd:extension>
        </xsd:complexContent>
      </xsd:complexType>
    </xsd:element>
    <xsd:element name="Tab_x0020_Name" ma:index="7" nillable="true" ma:displayName="Tab Name" ma:internalName="Tab_x0020_Name">
      <xsd:complexType>
        <xsd:complexContent>
          <xsd:extension base="dms:MultiChoice">
            <xsd:sequence>
              <xsd:element name="Value" maxOccurs="unbounded" minOccurs="0" nillable="true">
                <xsd:simpleType>
                  <xsd:restriction base="dms:Choice">
                    <xsd:enumeration value="CASE"/>
                    <xsd:enumeration value="IEP"/>
                    <xsd:enumeration value="MEGA"/>
                    <xsd:enumeration value="Miscellaneous"/>
                    <xsd:enumeration value="Preschool"/>
                    <xsd:enumeration value="Standards/COS"/>
                    <xsd:enumeration value="Transition"/>
                    <xsd:enumeration value="Videos"/>
                  </xsd:restriction>
                </xsd:simpleType>
              </xsd:element>
            </xsd:sequence>
          </xsd:extension>
        </xsd:complexContent>
      </xsd:complexType>
    </xsd:element>
    <xsd:element name="Sort_x0020_Order" ma:index="15" nillable="true" ma:displayName="Sort Order" ma:decimals="0" ma:internalName="Sort_x0020_Order">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b_x0020_Name xmlns="14c6bbef-5cb4-4e5d-a0ae-4808415df6c2">
      <Value>Transition</Value>
    </Tab_x0020_Name>
    <IconOverlay xmlns="http://schemas.microsoft.com/sharepoint/v4" xsi:nil="true"/>
    <CategoryDescription xmlns="http://schemas.microsoft.com/sharepoint.v3">Transition Updates and the IEP for a student working on the Essentials/Life Skills Pathway.</CategoryDescription>
    <PublishingExpirationDate xmlns="http://schemas.microsoft.com/sharepoint/v3" xsi:nil="true"/>
    <PublishingStartDate xmlns="http://schemas.microsoft.com/sharepoint/v3" xsi:nil="true"/>
    <Link_x0020_URL xmlns="14c6bbef-5cb4-4e5d-a0ae-4808415df6c2">
      <Url xsi:nil="true"/>
      <Description xsi:nil="true"/>
    </Link_x0020_URL>
    <Picture_x0020_URL xmlns="14c6bbef-5cb4-4e5d-a0ae-4808415df6c2">
      <Url xsi:nil="true"/>
      <Description xsi:nil="true"/>
    </Picture_x0020_URL>
    <Sort_x0020_Order xmlns="14c6bbef-5cb4-4e5d-a0ae-4808415df6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C4CDBE-6EAB-45FE-BCD2-1BB1B7B61E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
    <ds:schemaRef ds:uri="14c6bbef-5cb4-4e5d-a0ae-4808415df6c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E148F2-B833-4AF2-AA58-2187022EC393}">
  <ds:schemaRefs>
    <ds:schemaRef ds:uri="http://schemas.microsoft.com/office/2006/metadata/properties"/>
    <ds:schemaRef ds:uri="http://schemas.microsoft.com/office/infopath/2007/PartnerControls"/>
    <ds:schemaRef ds:uri="14c6bbef-5cb4-4e5d-a0ae-4808415df6c2"/>
    <ds:schemaRef ds:uri="http://schemas.microsoft.com/sharepoint/v4"/>
    <ds:schemaRef ds:uri="http://schemas.microsoft.com/sharepoint.v3"/>
    <ds:schemaRef ds:uri="http://schemas.microsoft.com/sharepoint/v3"/>
  </ds:schemaRefs>
</ds:datastoreItem>
</file>

<file path=customXml/itemProps3.xml><?xml version="1.0" encoding="utf-8"?>
<ds:datastoreItem xmlns:ds="http://schemas.openxmlformats.org/officeDocument/2006/customXml" ds:itemID="{5D7D20BE-4C47-45A7-A0FA-3EA4375A5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Depth</Template>
  <TotalTime>5132</TotalTime>
  <Words>3316</Words>
  <Application>Microsoft Macintosh PowerPoint</Application>
  <PresentationFormat>Widescreen</PresentationFormat>
  <Paragraphs>386</Paragraphs>
  <Slides>52</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Calibri</vt:lpstr>
      <vt:lpstr>Calibri Light</vt:lpstr>
      <vt:lpstr>Cambria Math</vt:lpstr>
      <vt:lpstr>Corbel</vt:lpstr>
      <vt:lpstr>Perpetua</vt:lpstr>
      <vt:lpstr>Times New Roman</vt:lpstr>
      <vt:lpstr>Trebuchet MS</vt:lpstr>
      <vt:lpstr>Wingdings</vt:lpstr>
      <vt:lpstr>Depth</vt:lpstr>
      <vt:lpstr>PowerPoint Presentation</vt:lpstr>
      <vt:lpstr>What is Transition?</vt:lpstr>
      <vt:lpstr>When is Transition Addressed?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Questions/Comments</vt:lpstr>
      <vt:lpstr>PowerPoint Presentation</vt:lpstr>
      <vt:lpstr>PowerPoint Presentation</vt:lpstr>
      <vt:lpstr>PowerPoint Presentation</vt:lpstr>
      <vt:lpstr>Alabama State Department of Education Every Child a Graduate.  Every Graduate Prepared.</vt:lpstr>
    </vt:vector>
  </TitlesOfParts>
  <Company>Alabama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Updates and the IEP: Essentials/Life Skills Pathway</dc:title>
  <dc:creator>Myrick Alicia</dc:creator>
  <cp:lastModifiedBy>TASC UCP Huntsville</cp:lastModifiedBy>
  <cp:revision>715</cp:revision>
  <cp:lastPrinted>2015-02-26T16:10:25Z</cp:lastPrinted>
  <dcterms:created xsi:type="dcterms:W3CDTF">2014-11-18T22:50:06Z</dcterms:created>
  <dcterms:modified xsi:type="dcterms:W3CDTF">2015-12-21T20:09:54Z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0x010100392BF2A64BEAA7449275A2C578BF641A0079C53F05CC3B2C43809302AE4E06265C</vt:lpwstr>
  </property>
</Properties>
</file>